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82" r:id="rId4"/>
    <p:sldId id="261" r:id="rId5"/>
    <p:sldId id="262" r:id="rId6"/>
    <p:sldId id="263" r:id="rId7"/>
    <p:sldId id="264" r:id="rId8"/>
    <p:sldId id="274" r:id="rId9"/>
    <p:sldId id="275" r:id="rId10"/>
    <p:sldId id="277" r:id="rId11"/>
    <p:sldId id="278" r:id="rId12"/>
    <p:sldId id="265" r:id="rId13"/>
    <p:sldId id="266" r:id="rId14"/>
    <p:sldId id="267" r:id="rId15"/>
    <p:sldId id="281" r:id="rId16"/>
    <p:sldId id="280" r:id="rId17"/>
    <p:sldId id="268" r:id="rId18"/>
    <p:sldId id="269" r:id="rId19"/>
    <p:sldId id="270" r:id="rId20"/>
    <p:sldId id="273" r:id="rId21"/>
    <p:sldId id="271" r:id="rId22"/>
    <p:sldId id="272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D3EE3-8BEA-43AE-B115-690C9001F61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2A7D75-F6D8-4132-9CCD-21BE70D80695}">
      <dgm:prSet phldrT="[Текст]"/>
      <dgm:spPr/>
      <dgm:t>
        <a:bodyPr/>
        <a:lstStyle/>
        <a:p>
          <a:r>
            <a:rPr lang="uk-UA" dirty="0" smtClean="0"/>
            <a:t>- Загальна інформація;</a:t>
          </a:r>
        </a:p>
        <a:p>
          <a:r>
            <a:rPr lang="uk-UA" dirty="0" smtClean="0"/>
            <a:t>- Наявний (поточний) рівень знань та вмінь</a:t>
          </a:r>
        </a:p>
        <a:p>
          <a:r>
            <a:rPr lang="uk-UA" dirty="0" smtClean="0"/>
            <a:t>- Адаптації та модифікації</a:t>
          </a:r>
        </a:p>
        <a:p>
          <a:r>
            <a:rPr lang="uk-UA" dirty="0" smtClean="0"/>
            <a:t>- Додаткові послуги</a:t>
          </a:r>
          <a:endParaRPr lang="ru-RU" dirty="0"/>
        </a:p>
      </dgm:t>
    </dgm:pt>
    <dgm:pt modelId="{EB6977BE-7C22-43F7-939B-D8682BEC6AD9}" type="parTrans" cxnId="{E0395AA4-73A2-4E44-9555-C85C5F0197ED}">
      <dgm:prSet/>
      <dgm:spPr/>
      <dgm:t>
        <a:bodyPr/>
        <a:lstStyle/>
        <a:p>
          <a:endParaRPr lang="ru-RU"/>
        </a:p>
      </dgm:t>
    </dgm:pt>
    <dgm:pt modelId="{E9F19368-7107-41BC-991D-700F277AE9F8}" type="sibTrans" cxnId="{E0395AA4-73A2-4E44-9555-C85C5F0197ED}">
      <dgm:prSet/>
      <dgm:spPr/>
      <dgm:t>
        <a:bodyPr/>
        <a:lstStyle/>
        <a:p>
          <a:endParaRPr lang="ru-RU"/>
        </a:p>
      </dgm:t>
    </dgm:pt>
    <dgm:pt modelId="{E7BA4462-3CC3-40FE-BA30-4A510474ACE7}">
      <dgm:prSet phldrT="[Текст]"/>
      <dgm:spPr/>
      <dgm:t>
        <a:bodyPr/>
        <a:lstStyle/>
        <a:p>
          <a:r>
            <a:rPr lang="uk-UA" dirty="0" smtClean="0"/>
            <a:t>Індивідуальний навчальний план</a:t>
          </a:r>
          <a:endParaRPr lang="ru-RU" dirty="0"/>
        </a:p>
      </dgm:t>
    </dgm:pt>
    <dgm:pt modelId="{0E55BD5D-759D-433D-8485-008B25CE3C84}" type="parTrans" cxnId="{80AE62A4-9290-4997-8DF1-0AAAF03ED64F}">
      <dgm:prSet/>
      <dgm:spPr/>
      <dgm:t>
        <a:bodyPr/>
        <a:lstStyle/>
        <a:p>
          <a:endParaRPr lang="ru-RU"/>
        </a:p>
      </dgm:t>
    </dgm:pt>
    <dgm:pt modelId="{6982C132-828A-4DE7-91D2-0B5F99852992}" type="sibTrans" cxnId="{80AE62A4-9290-4997-8DF1-0AAAF03ED64F}">
      <dgm:prSet/>
      <dgm:spPr/>
      <dgm:t>
        <a:bodyPr/>
        <a:lstStyle/>
        <a:p>
          <a:endParaRPr lang="ru-RU"/>
        </a:p>
      </dgm:t>
    </dgm:pt>
    <dgm:pt modelId="{F29EBE83-F579-4FF6-8194-63B54F8F16C4}">
      <dgm:prSet phldrT="[Текст]"/>
      <dgm:spPr/>
      <dgm:t>
        <a:bodyPr/>
        <a:lstStyle/>
        <a:p>
          <a:r>
            <a:rPr lang="uk-UA" dirty="0" smtClean="0"/>
            <a:t>Індивідуальна навчальна програма</a:t>
          </a:r>
          <a:endParaRPr lang="ru-RU" dirty="0"/>
        </a:p>
      </dgm:t>
    </dgm:pt>
    <dgm:pt modelId="{4FD1DCE9-E0C4-4AE4-AD3E-96E3EB73DEB2}" type="parTrans" cxnId="{946BDABF-0B44-4CBD-875D-C932E6882DE0}">
      <dgm:prSet/>
      <dgm:spPr/>
      <dgm:t>
        <a:bodyPr/>
        <a:lstStyle/>
        <a:p>
          <a:endParaRPr lang="ru-RU"/>
        </a:p>
      </dgm:t>
    </dgm:pt>
    <dgm:pt modelId="{F0B1F8A9-FEB6-405D-BFB9-9DCD7C63F3F8}" type="sibTrans" cxnId="{946BDABF-0B44-4CBD-875D-C932E6882DE0}">
      <dgm:prSet/>
      <dgm:spPr/>
      <dgm:t>
        <a:bodyPr/>
        <a:lstStyle/>
        <a:p>
          <a:endParaRPr lang="ru-RU"/>
        </a:p>
      </dgm:t>
    </dgm:pt>
    <dgm:pt modelId="{03039AE8-B1C5-4C27-A794-26FE6C3D6F32}" type="pres">
      <dgm:prSet presAssocID="{A68D3EE3-8BEA-43AE-B115-690C9001F6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4A6E1E-D15B-4760-8AC1-0BDD92BD6C82}" type="pres">
      <dgm:prSet presAssocID="{702A7D75-F6D8-4132-9CCD-21BE70D80695}" presName="parentLin" presStyleCnt="0"/>
      <dgm:spPr/>
    </dgm:pt>
    <dgm:pt modelId="{D45F53AC-260B-4017-B91C-D0F41788E176}" type="pres">
      <dgm:prSet presAssocID="{702A7D75-F6D8-4132-9CCD-21BE70D8069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69DEF8E-CAB8-4B2B-94AF-527BC2E9FF85}" type="pres">
      <dgm:prSet presAssocID="{702A7D75-F6D8-4132-9CCD-21BE70D80695}" presName="parentText" presStyleLbl="node1" presStyleIdx="0" presStyleCnt="3" custScaleY="3010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3ABF5-2D9D-49E6-9D44-91FFB7250AD3}" type="pres">
      <dgm:prSet presAssocID="{702A7D75-F6D8-4132-9CCD-21BE70D80695}" presName="negativeSpace" presStyleCnt="0"/>
      <dgm:spPr/>
    </dgm:pt>
    <dgm:pt modelId="{3E016FCD-BC4E-4641-9C89-C2DCDE1D53FB}" type="pres">
      <dgm:prSet presAssocID="{702A7D75-F6D8-4132-9CCD-21BE70D80695}" presName="childText" presStyleLbl="conFgAcc1" presStyleIdx="0" presStyleCnt="3">
        <dgm:presLayoutVars>
          <dgm:bulletEnabled val="1"/>
        </dgm:presLayoutVars>
      </dgm:prSet>
      <dgm:spPr/>
    </dgm:pt>
    <dgm:pt modelId="{923A0A80-05EA-4FBF-9264-5A1433BABC4D}" type="pres">
      <dgm:prSet presAssocID="{E9F19368-7107-41BC-991D-700F277AE9F8}" presName="spaceBetweenRectangles" presStyleCnt="0"/>
      <dgm:spPr/>
    </dgm:pt>
    <dgm:pt modelId="{318ECCB3-1300-4383-96B7-1C607496E822}" type="pres">
      <dgm:prSet presAssocID="{E7BA4462-3CC3-40FE-BA30-4A510474ACE7}" presName="parentLin" presStyleCnt="0"/>
      <dgm:spPr/>
    </dgm:pt>
    <dgm:pt modelId="{A62AF975-131D-4B30-B156-DE99FB2391AE}" type="pres">
      <dgm:prSet presAssocID="{E7BA4462-3CC3-40FE-BA30-4A510474ACE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41644F9-C694-46D0-B545-3D752E2A534E}" type="pres">
      <dgm:prSet presAssocID="{E7BA4462-3CC3-40FE-BA30-4A510474ACE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FB618-A5B7-4D64-A9E1-0C8C6DA91E1D}" type="pres">
      <dgm:prSet presAssocID="{E7BA4462-3CC3-40FE-BA30-4A510474ACE7}" presName="negativeSpace" presStyleCnt="0"/>
      <dgm:spPr/>
    </dgm:pt>
    <dgm:pt modelId="{AF64CB4D-8B06-4CF7-BEBA-EC7939EE4D43}" type="pres">
      <dgm:prSet presAssocID="{E7BA4462-3CC3-40FE-BA30-4A510474ACE7}" presName="childText" presStyleLbl="conFgAcc1" presStyleIdx="1" presStyleCnt="3">
        <dgm:presLayoutVars>
          <dgm:bulletEnabled val="1"/>
        </dgm:presLayoutVars>
      </dgm:prSet>
      <dgm:spPr/>
    </dgm:pt>
    <dgm:pt modelId="{366E9F4C-A271-40E5-BAB6-86B2A90044EA}" type="pres">
      <dgm:prSet presAssocID="{6982C132-828A-4DE7-91D2-0B5F99852992}" presName="spaceBetweenRectangles" presStyleCnt="0"/>
      <dgm:spPr/>
    </dgm:pt>
    <dgm:pt modelId="{F9C90E88-DAAE-4C5E-93FE-07417C0DD647}" type="pres">
      <dgm:prSet presAssocID="{F29EBE83-F579-4FF6-8194-63B54F8F16C4}" presName="parentLin" presStyleCnt="0"/>
      <dgm:spPr/>
    </dgm:pt>
    <dgm:pt modelId="{7D6E912F-47D5-418A-99B1-5A1717F1B39E}" type="pres">
      <dgm:prSet presAssocID="{F29EBE83-F579-4FF6-8194-63B54F8F16C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8AC4332-E3AF-4993-A351-E767A5156F3D}" type="pres">
      <dgm:prSet presAssocID="{F29EBE83-F579-4FF6-8194-63B54F8F16C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67C14-945B-45C7-BC3E-EF4C174EB955}" type="pres">
      <dgm:prSet presAssocID="{F29EBE83-F579-4FF6-8194-63B54F8F16C4}" presName="negativeSpace" presStyleCnt="0"/>
      <dgm:spPr/>
    </dgm:pt>
    <dgm:pt modelId="{2B02F1DB-1AEE-4C54-8FC2-82307A985FB0}" type="pres">
      <dgm:prSet presAssocID="{F29EBE83-F579-4FF6-8194-63B54F8F16C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E01BFD0-CAF1-4FF8-805D-9BFDD4C4058D}" type="presOf" srcId="{E7BA4462-3CC3-40FE-BA30-4A510474ACE7}" destId="{641644F9-C694-46D0-B545-3D752E2A534E}" srcOrd="1" destOrd="0" presId="urn:microsoft.com/office/officeart/2005/8/layout/list1"/>
    <dgm:cxn modelId="{4121B8B8-2B72-425F-ABFB-9C6C2E92D119}" type="presOf" srcId="{702A7D75-F6D8-4132-9CCD-21BE70D80695}" destId="{B69DEF8E-CAB8-4B2B-94AF-527BC2E9FF85}" srcOrd="1" destOrd="0" presId="urn:microsoft.com/office/officeart/2005/8/layout/list1"/>
    <dgm:cxn modelId="{80AE62A4-9290-4997-8DF1-0AAAF03ED64F}" srcId="{A68D3EE3-8BEA-43AE-B115-690C9001F613}" destId="{E7BA4462-3CC3-40FE-BA30-4A510474ACE7}" srcOrd="1" destOrd="0" parTransId="{0E55BD5D-759D-433D-8485-008B25CE3C84}" sibTransId="{6982C132-828A-4DE7-91D2-0B5F99852992}"/>
    <dgm:cxn modelId="{65A740A2-80B9-440A-9D77-96B6158B339F}" type="presOf" srcId="{702A7D75-F6D8-4132-9CCD-21BE70D80695}" destId="{D45F53AC-260B-4017-B91C-D0F41788E176}" srcOrd="0" destOrd="0" presId="urn:microsoft.com/office/officeart/2005/8/layout/list1"/>
    <dgm:cxn modelId="{E0395AA4-73A2-4E44-9555-C85C5F0197ED}" srcId="{A68D3EE3-8BEA-43AE-B115-690C9001F613}" destId="{702A7D75-F6D8-4132-9CCD-21BE70D80695}" srcOrd="0" destOrd="0" parTransId="{EB6977BE-7C22-43F7-939B-D8682BEC6AD9}" sibTransId="{E9F19368-7107-41BC-991D-700F277AE9F8}"/>
    <dgm:cxn modelId="{14354701-40ED-4007-A0A8-4BA5139CA40F}" type="presOf" srcId="{A68D3EE3-8BEA-43AE-B115-690C9001F613}" destId="{03039AE8-B1C5-4C27-A794-26FE6C3D6F32}" srcOrd="0" destOrd="0" presId="urn:microsoft.com/office/officeart/2005/8/layout/list1"/>
    <dgm:cxn modelId="{946BDABF-0B44-4CBD-875D-C932E6882DE0}" srcId="{A68D3EE3-8BEA-43AE-B115-690C9001F613}" destId="{F29EBE83-F579-4FF6-8194-63B54F8F16C4}" srcOrd="2" destOrd="0" parTransId="{4FD1DCE9-E0C4-4AE4-AD3E-96E3EB73DEB2}" sibTransId="{F0B1F8A9-FEB6-405D-BFB9-9DCD7C63F3F8}"/>
    <dgm:cxn modelId="{43AA3223-4C96-418B-94F8-4ED5D42AB7F6}" type="presOf" srcId="{E7BA4462-3CC3-40FE-BA30-4A510474ACE7}" destId="{A62AF975-131D-4B30-B156-DE99FB2391AE}" srcOrd="0" destOrd="0" presId="urn:microsoft.com/office/officeart/2005/8/layout/list1"/>
    <dgm:cxn modelId="{934662C6-1344-4DD3-920E-0B49002375EA}" type="presOf" srcId="{F29EBE83-F579-4FF6-8194-63B54F8F16C4}" destId="{7D6E912F-47D5-418A-99B1-5A1717F1B39E}" srcOrd="0" destOrd="0" presId="urn:microsoft.com/office/officeart/2005/8/layout/list1"/>
    <dgm:cxn modelId="{21D126F9-EB75-4902-A949-37D0461564CD}" type="presOf" srcId="{F29EBE83-F579-4FF6-8194-63B54F8F16C4}" destId="{A8AC4332-E3AF-4993-A351-E767A5156F3D}" srcOrd="1" destOrd="0" presId="urn:microsoft.com/office/officeart/2005/8/layout/list1"/>
    <dgm:cxn modelId="{BCDF2AB4-6A1D-49B0-941A-4A5EEEC7D498}" type="presParOf" srcId="{03039AE8-B1C5-4C27-A794-26FE6C3D6F32}" destId="{4E4A6E1E-D15B-4760-8AC1-0BDD92BD6C82}" srcOrd="0" destOrd="0" presId="urn:microsoft.com/office/officeart/2005/8/layout/list1"/>
    <dgm:cxn modelId="{8D0B22CE-8371-45B3-95BE-633CA03A5C98}" type="presParOf" srcId="{4E4A6E1E-D15B-4760-8AC1-0BDD92BD6C82}" destId="{D45F53AC-260B-4017-B91C-D0F41788E176}" srcOrd="0" destOrd="0" presId="urn:microsoft.com/office/officeart/2005/8/layout/list1"/>
    <dgm:cxn modelId="{311C3EFF-5872-4C73-99A2-8189EBC49470}" type="presParOf" srcId="{4E4A6E1E-D15B-4760-8AC1-0BDD92BD6C82}" destId="{B69DEF8E-CAB8-4B2B-94AF-527BC2E9FF85}" srcOrd="1" destOrd="0" presId="urn:microsoft.com/office/officeart/2005/8/layout/list1"/>
    <dgm:cxn modelId="{FF41AB8F-EA68-4D1C-9C61-7ABE79A40B14}" type="presParOf" srcId="{03039AE8-B1C5-4C27-A794-26FE6C3D6F32}" destId="{EDE3ABF5-2D9D-49E6-9D44-91FFB7250AD3}" srcOrd="1" destOrd="0" presId="urn:microsoft.com/office/officeart/2005/8/layout/list1"/>
    <dgm:cxn modelId="{07DF3F13-0071-4F1A-B911-5327E94C0F74}" type="presParOf" srcId="{03039AE8-B1C5-4C27-A794-26FE6C3D6F32}" destId="{3E016FCD-BC4E-4641-9C89-C2DCDE1D53FB}" srcOrd="2" destOrd="0" presId="urn:microsoft.com/office/officeart/2005/8/layout/list1"/>
    <dgm:cxn modelId="{31D26B2F-C5AC-4E05-ACE4-7524EB4E3214}" type="presParOf" srcId="{03039AE8-B1C5-4C27-A794-26FE6C3D6F32}" destId="{923A0A80-05EA-4FBF-9264-5A1433BABC4D}" srcOrd="3" destOrd="0" presId="urn:microsoft.com/office/officeart/2005/8/layout/list1"/>
    <dgm:cxn modelId="{F812A8D1-0558-4EB2-83B7-55ED29CBCC95}" type="presParOf" srcId="{03039AE8-B1C5-4C27-A794-26FE6C3D6F32}" destId="{318ECCB3-1300-4383-96B7-1C607496E822}" srcOrd="4" destOrd="0" presId="urn:microsoft.com/office/officeart/2005/8/layout/list1"/>
    <dgm:cxn modelId="{5E931AF0-22F1-43D6-818F-F5EEF8423959}" type="presParOf" srcId="{318ECCB3-1300-4383-96B7-1C607496E822}" destId="{A62AF975-131D-4B30-B156-DE99FB2391AE}" srcOrd="0" destOrd="0" presId="urn:microsoft.com/office/officeart/2005/8/layout/list1"/>
    <dgm:cxn modelId="{92BDF149-0951-4232-AE15-E0922425732B}" type="presParOf" srcId="{318ECCB3-1300-4383-96B7-1C607496E822}" destId="{641644F9-C694-46D0-B545-3D752E2A534E}" srcOrd="1" destOrd="0" presId="urn:microsoft.com/office/officeart/2005/8/layout/list1"/>
    <dgm:cxn modelId="{08C2975C-7C93-4F9D-A97E-BDAF6162263D}" type="presParOf" srcId="{03039AE8-B1C5-4C27-A794-26FE6C3D6F32}" destId="{3A9FB618-A5B7-4D64-A9E1-0C8C6DA91E1D}" srcOrd="5" destOrd="0" presId="urn:microsoft.com/office/officeart/2005/8/layout/list1"/>
    <dgm:cxn modelId="{B3D06114-19ED-42DD-8C68-CBA7171314DD}" type="presParOf" srcId="{03039AE8-B1C5-4C27-A794-26FE6C3D6F32}" destId="{AF64CB4D-8B06-4CF7-BEBA-EC7939EE4D43}" srcOrd="6" destOrd="0" presId="urn:microsoft.com/office/officeart/2005/8/layout/list1"/>
    <dgm:cxn modelId="{CA94D4DB-58AD-4923-96F5-2BA54C3F6F63}" type="presParOf" srcId="{03039AE8-B1C5-4C27-A794-26FE6C3D6F32}" destId="{366E9F4C-A271-40E5-BAB6-86B2A90044EA}" srcOrd="7" destOrd="0" presId="urn:microsoft.com/office/officeart/2005/8/layout/list1"/>
    <dgm:cxn modelId="{EC7B748A-D01D-422A-9C47-60A0F3714AC6}" type="presParOf" srcId="{03039AE8-B1C5-4C27-A794-26FE6C3D6F32}" destId="{F9C90E88-DAAE-4C5E-93FE-07417C0DD647}" srcOrd="8" destOrd="0" presId="urn:microsoft.com/office/officeart/2005/8/layout/list1"/>
    <dgm:cxn modelId="{544CBA7C-163E-4D8C-AA13-6A4DA51BB0CC}" type="presParOf" srcId="{F9C90E88-DAAE-4C5E-93FE-07417C0DD647}" destId="{7D6E912F-47D5-418A-99B1-5A1717F1B39E}" srcOrd="0" destOrd="0" presId="urn:microsoft.com/office/officeart/2005/8/layout/list1"/>
    <dgm:cxn modelId="{5E1256E2-0AB8-466C-A4AB-A87B8EFDCA56}" type="presParOf" srcId="{F9C90E88-DAAE-4C5E-93FE-07417C0DD647}" destId="{A8AC4332-E3AF-4993-A351-E767A5156F3D}" srcOrd="1" destOrd="0" presId="urn:microsoft.com/office/officeart/2005/8/layout/list1"/>
    <dgm:cxn modelId="{802A3A76-27F0-4B54-A966-0C1F443C64A7}" type="presParOf" srcId="{03039AE8-B1C5-4C27-A794-26FE6C3D6F32}" destId="{A9267C14-945B-45C7-BC3E-EF4C174EB955}" srcOrd="9" destOrd="0" presId="urn:microsoft.com/office/officeart/2005/8/layout/list1"/>
    <dgm:cxn modelId="{1D629C7B-5501-422E-AF5D-A514252944E8}" type="presParOf" srcId="{03039AE8-B1C5-4C27-A794-26FE6C3D6F32}" destId="{2B02F1DB-1AEE-4C54-8FC2-82307A985FB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016FCD-BC4E-4641-9C89-C2DCDE1D53FB}">
      <dsp:nvSpPr>
        <dsp:cNvPr id="0" name=""/>
        <dsp:cNvSpPr/>
      </dsp:nvSpPr>
      <dsp:spPr>
        <a:xfrm>
          <a:off x="0" y="1932822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DEF8E-CAB8-4B2B-94AF-527BC2E9FF85}">
      <dsp:nvSpPr>
        <dsp:cNvPr id="0" name=""/>
        <dsp:cNvSpPr/>
      </dsp:nvSpPr>
      <dsp:spPr>
        <a:xfrm>
          <a:off x="411078" y="302332"/>
          <a:ext cx="5755094" cy="19552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- Загальна інформація;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- Наявний (поточний) рівень знань та вмінь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- Адаптації та модифікації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- Додаткові послуги</a:t>
          </a:r>
          <a:endParaRPr lang="ru-RU" sz="2100" kern="1200" dirty="0"/>
        </a:p>
      </dsp:txBody>
      <dsp:txXfrm>
        <a:off x="411078" y="302332"/>
        <a:ext cx="5755094" cy="1955210"/>
      </dsp:txXfrm>
    </dsp:sp>
    <dsp:sp modelId="{AF64CB4D-8B06-4CF7-BEBA-EC7939EE4D43}">
      <dsp:nvSpPr>
        <dsp:cNvPr id="0" name=""/>
        <dsp:cNvSpPr/>
      </dsp:nvSpPr>
      <dsp:spPr>
        <a:xfrm>
          <a:off x="0" y="2930742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644F9-C694-46D0-B545-3D752E2A534E}">
      <dsp:nvSpPr>
        <dsp:cNvPr id="0" name=""/>
        <dsp:cNvSpPr/>
      </dsp:nvSpPr>
      <dsp:spPr>
        <a:xfrm>
          <a:off x="411480" y="2606022"/>
          <a:ext cx="576072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Індивідуальний навчальний план</a:t>
          </a:r>
          <a:endParaRPr lang="ru-RU" sz="2100" kern="1200" dirty="0"/>
        </a:p>
      </dsp:txBody>
      <dsp:txXfrm>
        <a:off x="411480" y="2606022"/>
        <a:ext cx="5760720" cy="649440"/>
      </dsp:txXfrm>
    </dsp:sp>
    <dsp:sp modelId="{2B02F1DB-1AEE-4C54-8FC2-82307A985FB0}">
      <dsp:nvSpPr>
        <dsp:cNvPr id="0" name=""/>
        <dsp:cNvSpPr/>
      </dsp:nvSpPr>
      <dsp:spPr>
        <a:xfrm>
          <a:off x="0" y="3928662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C4332-E3AF-4993-A351-E767A5156F3D}">
      <dsp:nvSpPr>
        <dsp:cNvPr id="0" name=""/>
        <dsp:cNvSpPr/>
      </dsp:nvSpPr>
      <dsp:spPr>
        <a:xfrm>
          <a:off x="411480" y="3603942"/>
          <a:ext cx="576072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Індивідуальна навчальна програма</a:t>
          </a:r>
          <a:endParaRPr lang="ru-RU" sz="2100" kern="1200" dirty="0"/>
        </a:p>
      </dsp:txBody>
      <dsp:txXfrm>
        <a:off x="411480" y="3603942"/>
        <a:ext cx="5760720" cy="649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27A4-C08F-41B4-88D5-2149E6B548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B90C7-98AC-4166-9DC8-6452506D89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666D1-5C87-43A5-94F4-78CCED2352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BCDA0-842E-41DE-94FF-C0C28BB547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A59F1-2D47-4A07-8BDE-47FD149040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9EE6C-FA8F-45B2-986D-E282BF3806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A60B7-5C63-471C-802B-DAD1F4A6C5A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0FDFA-24ED-4F3F-8705-DC7F4921F2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63483-255B-48BA-86DB-668DA2EACE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AF7D1-0D7F-419D-AC33-674560187B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24DB-EF94-4383-A627-BF95C37F9C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B683E-8100-4DFB-945C-18C9F89D3D3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63043-4857-4558-AE85-240432543F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D3873-7C89-471C-B0BA-B52BB55D54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83029-1599-4A97-A3BE-5347C2620B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525F5-143C-4D28-91A1-F72C992BC8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F9136-04C4-4109-9594-25B6B750B5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972EE-953D-4039-A08A-D84ACF0ECC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EF166-D42C-4861-8575-1F1872CC3C5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A3C0-55C5-45FD-8C18-C6E5CE521E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2B147-09B3-4FF3-9E2A-8A314FE85B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0C015-5077-4F28-B602-6D34591BC6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8FACD3-F778-46FE-80B0-46AB9DCFFB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4EF300-995D-416E-BCE7-57E7DABA17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Індивідуальна програма розвитку: аспекти взаємодії </a:t>
            </a:r>
            <a:r>
              <a:rPr lang="uk-UA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ІРЦ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закладу освіти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 algn="r">
              <a:buNone/>
            </a:pPr>
            <a:endParaRPr lang="ru-RU" sz="2000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3275856" y="4797152"/>
            <a:ext cx="5256584" cy="154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Савенкова Наталя </a:t>
            </a:r>
            <a:r>
              <a:rPr lang="ru-RU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Анатоліївна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</a:t>
            </a:r>
            <a:b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uk-UA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директор Комунальної установи</a:t>
            </a: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uk-UA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Харківської районної ради</a:t>
            </a:r>
            <a:r>
              <a:rPr kumimoji="0" lang="uk-UA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uk-UA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“Інклюзивно-ресурсний</a:t>
            </a:r>
            <a:r>
              <a:rPr kumimoji="0" lang="uk-UA" sz="18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центр №1</a:t>
            </a:r>
            <a:r>
              <a:rPr kumimoji="0" lang="uk-UA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</a:t>
            </a:r>
            <a:endParaRPr kumimoji="0" lang="ru-RU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368152"/>
          </a:xfrm>
        </p:spPr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Відомості про особливості розвитку учня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2132856"/>
          <a:ext cx="7776864" cy="4136723"/>
        </p:xfrm>
        <a:graphic>
          <a:graphicData uri="http://schemas.openxmlformats.org/drawingml/2006/table">
            <a:tbl>
              <a:tblPr/>
              <a:tblGrid>
                <a:gridCol w="1222604"/>
                <a:gridCol w="1444399"/>
                <a:gridCol w="2888012"/>
                <a:gridCol w="2221849"/>
              </a:tblGrid>
              <a:tr h="161297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Порядковий номер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7" marR="1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7" marR="1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Короткий зміст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7" marR="1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Джерело інформації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7" marR="1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46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6720" algn="ctr"/>
                          <a:tab pos="752475" algn="l"/>
                        </a:tabLst>
                      </a:pPr>
                      <a:r>
                        <a:rPr lang="en-US" sz="1600" i="1">
                          <a:latin typeface="Times New Roman"/>
                          <a:ea typeface="Calibri"/>
                          <a:cs typeface="Times New Roman"/>
                        </a:rPr>
                        <a:t>	1.	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7" marR="1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2857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87730" algn="ctr"/>
                        </a:tabLst>
                      </a:pPr>
                      <a:r>
                        <a:rPr lang="en-US" sz="1600" i="1" dirty="0">
                          <a:latin typeface="Times New Roman"/>
                          <a:ea typeface="Calibri"/>
                          <a:cs typeface="Times New Roman"/>
                        </a:rPr>
                        <a:t>27.03.2017р.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7" marR="1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270"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latin typeface="Times New Roman"/>
                          <a:ea typeface="Calibri"/>
                          <a:cs typeface="Times New Roman"/>
                        </a:rPr>
                        <a:t>Нерівномірна сформованість психічних процесів; увага короткотривала,зв’язне мовлення сформоване недостатньо (ЗНМ </a:t>
                      </a:r>
                      <a:r>
                        <a:rPr lang="uk-UA" sz="1600" i="1" dirty="0" err="1">
                          <a:latin typeface="Times New Roman"/>
                          <a:ea typeface="Calibri"/>
                          <a:cs typeface="Times New Roman"/>
                        </a:rPr>
                        <a:t>ІІІр</a:t>
                      </a:r>
                      <a:r>
                        <a:rPr lang="uk-UA" sz="1600" i="1" dirty="0">
                          <a:latin typeface="Times New Roman"/>
                          <a:ea typeface="Calibri"/>
                          <a:cs typeface="Times New Roman"/>
                        </a:rPr>
                        <a:t>.), потребує контролю діяльності.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7" marR="1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latin typeface="Times New Roman"/>
                          <a:ea typeface="Calibri"/>
                          <a:cs typeface="Times New Roman"/>
                        </a:rPr>
                        <a:t>Відповідно до </a:t>
                      </a:r>
                      <a:r>
                        <a:rPr lang="uk-UA" sz="1600" i="1" dirty="0" smtClean="0">
                          <a:latin typeface="Times New Roman"/>
                          <a:ea typeface="Calibri"/>
                          <a:cs typeface="Times New Roman"/>
                        </a:rPr>
                        <a:t>висновку</a:t>
                      </a:r>
                      <a:r>
                        <a:rPr lang="uk-UA" sz="1600" i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 КУХРР”ІРЦ №1”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uk-UA" sz="1600" i="1" dirty="0" smtClean="0">
                          <a:latin typeface="Times New Roman"/>
                          <a:ea typeface="Calibri"/>
                          <a:cs typeface="Times New Roman"/>
                        </a:rPr>
                        <a:t>123, </a:t>
                      </a:r>
                      <a:r>
                        <a:rPr lang="uk-UA" sz="1600" i="1" dirty="0">
                          <a:latin typeface="Times New Roman"/>
                          <a:ea typeface="Calibri"/>
                          <a:cs typeface="Times New Roman"/>
                        </a:rPr>
                        <a:t>карта стану здоров</a:t>
                      </a:r>
                      <a:r>
                        <a:rPr lang="ru-RU" sz="1600" i="1" dirty="0"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600" i="1" dirty="0">
                          <a:latin typeface="Times New Roman"/>
                          <a:ea typeface="Calibri"/>
                          <a:cs typeface="Times New Roman"/>
                        </a:rPr>
                        <a:t>я дитини, </a:t>
                      </a:r>
                      <a:r>
                        <a:rPr lang="uk-UA" sz="1600" i="1" dirty="0" err="1">
                          <a:latin typeface="Times New Roman"/>
                          <a:ea typeface="Calibri"/>
                          <a:cs typeface="Times New Roman"/>
                        </a:rPr>
                        <a:t>інформаціявід</a:t>
                      </a:r>
                      <a:r>
                        <a:rPr lang="uk-UA" sz="1600" i="1" dirty="0">
                          <a:latin typeface="Times New Roman"/>
                          <a:ea typeface="Calibri"/>
                          <a:cs typeface="Times New Roman"/>
                        </a:rPr>
                        <a:t> батьків.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647" marR="1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/>
          <a:lstStyle/>
          <a:p>
            <a:pPr lvl="0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Наявний рівень знань і вмінь учня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71600" y="836712"/>
          <a:ext cx="7416824" cy="5888736"/>
        </p:xfrm>
        <a:graphic>
          <a:graphicData uri="http://schemas.openxmlformats.org/drawingml/2006/table">
            <a:tbl>
              <a:tblPr/>
              <a:tblGrid>
                <a:gridCol w="4010678"/>
                <a:gridCol w="3406146"/>
              </a:tblGrid>
              <a:tr h="31946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Потенційні можливості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90" marR="7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Потреби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590" marR="7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3798">
                <a:tc>
                  <a:txBody>
                    <a:bodyPr/>
                    <a:lstStyle/>
                    <a:p>
                      <a:pPr marL="83185" marR="44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uk-UA" sz="1400" i="1" dirty="0">
                          <a:latin typeface="Times New Roman"/>
                          <a:ea typeface="Calibri"/>
                          <a:cs typeface="Times New Roman"/>
                        </a:rPr>
                        <a:t>Володіє основними поняттями, відтворює їх зміст, уміє розпізнавати об’єкти за різними ознаками.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31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uk-UA" sz="1400" i="1" dirty="0">
                          <a:latin typeface="Times New Roman"/>
                          <a:ea typeface="Calibri"/>
                          <a:cs typeface="Times New Roman"/>
                        </a:rPr>
                        <a:t>Застосовує спосіб діяльності за аналогією.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31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uk-UA" sz="1400" i="1" dirty="0">
                          <a:latin typeface="Times New Roman"/>
                          <a:ea typeface="Calibri"/>
                          <a:cs typeface="Times New Roman"/>
                        </a:rPr>
                        <a:t>Самостійно працює з допомогою вчителя. Читає словами, швидкість читання вища ніж максимальний показник у нормативах для 2 класу.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31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uk-UA" sz="1400" i="1" dirty="0">
                          <a:latin typeface="Times New Roman"/>
                          <a:ea typeface="Calibri"/>
                          <a:cs typeface="Times New Roman"/>
                        </a:rPr>
                        <a:t>Рідко може припускатися помилок у  наголошуванні слів.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1400" i="1" dirty="0">
                          <a:latin typeface="Times New Roman"/>
                          <a:ea typeface="Times New Roman"/>
                          <a:cs typeface="Times New Roman"/>
                        </a:rPr>
                        <a:t>Дикція нечітка.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1400" i="1" dirty="0">
                          <a:latin typeface="Times New Roman"/>
                          <a:ea typeface="Times New Roman"/>
                          <a:cs typeface="Times New Roman"/>
                        </a:rPr>
                        <a:t>Бере участь у діалозі. Розуміє зміст прослуханого тексту.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1400" i="1" dirty="0">
                          <a:latin typeface="Times New Roman"/>
                          <a:ea typeface="Times New Roman"/>
                          <a:cs typeface="Times New Roman"/>
                        </a:rPr>
                        <a:t>Засвоїв графічні навички письма, але не завжди дотримується правил оформлення письмових робіт.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31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uk-UA" sz="1400" i="1" dirty="0">
                          <a:latin typeface="Times New Roman"/>
                          <a:ea typeface="Calibri"/>
                          <a:cs typeface="Times New Roman"/>
                        </a:rPr>
                        <a:t>Списує правильно, при письмі під диктовку не потребує повільного темпу.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-  </a:t>
                      </a:r>
                      <a:r>
                        <a:rPr lang="uk-UA" sz="1400" i="1" dirty="0">
                          <a:latin typeface="Times New Roman"/>
                          <a:ea typeface="Calibri"/>
                          <a:cs typeface="Times New Roman"/>
                        </a:rPr>
                        <a:t>Лексичний запас багатий.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uk-UA" sz="1400" i="1" dirty="0">
                          <a:latin typeface="Times New Roman"/>
                          <a:ea typeface="Calibri"/>
                          <a:cs typeface="Times New Roman"/>
                        </a:rPr>
                        <a:t>Потребує корекції артикуляції мовлення.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1400" i="1" dirty="0">
                          <a:latin typeface="Times New Roman"/>
                          <a:ea typeface="Times New Roman"/>
                          <a:cs typeface="Times New Roman"/>
                        </a:rPr>
                        <a:t>Відтворює навчальну інформацію з математики, самостійно виконує математичні операції.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0" marR="7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1400" i="1" dirty="0">
                          <a:latin typeface="Times New Roman"/>
                          <a:ea typeface="Times New Roman"/>
                          <a:cs typeface="Times New Roman"/>
                        </a:rPr>
                        <a:t>Не потребує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uk-UA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uk-UA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uk-UA" sz="1400" i="1" dirty="0">
                          <a:latin typeface="Times New Roman"/>
                          <a:ea typeface="Times New Roman"/>
                          <a:cs typeface="Times New Roman"/>
                        </a:rPr>
                        <a:t>потребує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1400" i="1" dirty="0">
                          <a:latin typeface="Times New Roman"/>
                          <a:ea typeface="Times New Roman"/>
                          <a:cs typeface="Times New Roman"/>
                        </a:rPr>
                        <a:t>Не потребує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uk-UA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uk-UA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Робити </a:t>
                      </a:r>
                      <a:r>
                        <a:rPr lang="uk-UA" sz="1400" i="1" dirty="0">
                          <a:latin typeface="Times New Roman"/>
                          <a:ea typeface="Times New Roman"/>
                          <a:cs typeface="Times New Roman"/>
                        </a:rPr>
                        <a:t>аналіз помилок..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uk-UA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Відвідувати </a:t>
                      </a:r>
                      <a:r>
                        <a:rPr lang="uk-UA" sz="1400" i="1" dirty="0">
                          <a:latin typeface="Times New Roman"/>
                          <a:ea typeface="Times New Roman"/>
                          <a:cs typeface="Times New Roman"/>
                        </a:rPr>
                        <a:t>заняття логопеда.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1400" i="1" dirty="0">
                          <a:latin typeface="Times New Roman"/>
                          <a:ea typeface="Times New Roman"/>
                          <a:cs typeface="Times New Roman"/>
                        </a:rPr>
                        <a:t>Не потребує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uk-UA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Контролювати </a:t>
                      </a:r>
                      <a:r>
                        <a:rPr lang="uk-UA" sz="1400" i="1" dirty="0">
                          <a:latin typeface="Times New Roman"/>
                          <a:ea typeface="Times New Roman"/>
                          <a:cs typeface="Times New Roman"/>
                        </a:rPr>
                        <a:t>виконання письмових робіт.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uk-UA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uk-UA" sz="1400" i="1" dirty="0">
                          <a:latin typeface="Times New Roman"/>
                          <a:ea typeface="Times New Roman"/>
                          <a:cs typeface="Times New Roman"/>
                        </a:rPr>
                        <a:t>потребує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endParaRPr lang="uk-UA" sz="14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 </a:t>
                      </a:r>
                      <a:r>
                        <a:rPr lang="uk-UA" sz="1400" i="1" dirty="0">
                          <a:latin typeface="Times New Roman"/>
                          <a:ea typeface="Times New Roman"/>
                          <a:cs typeface="Times New Roman"/>
                        </a:rPr>
                        <a:t>потребує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1400" i="1" dirty="0">
                          <a:latin typeface="Times New Roman"/>
                          <a:ea typeface="Times New Roman"/>
                          <a:cs typeface="Times New Roman"/>
                        </a:rPr>
                        <a:t>Працювати над вправами для розвитку артикуляційного апарату.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uk-UA" sz="14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Не потребує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590" marR="75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/>
          <a:lstStyle/>
          <a:p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Пристосування/модифікація класного середовища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pPr>
              <a:buNone/>
            </a:pP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478" t="48170" r="13191" b="32355"/>
          <a:stretch>
            <a:fillRect/>
          </a:stretch>
        </p:blipFill>
        <p:spPr bwMode="auto">
          <a:xfrm>
            <a:off x="683568" y="980728"/>
            <a:ext cx="6552728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988840"/>
          <a:ext cx="5976664" cy="4200998"/>
        </p:xfrm>
        <a:graphic>
          <a:graphicData uri="http://schemas.openxmlformats.org/drawingml/2006/table">
            <a:tbl>
              <a:tblPr/>
              <a:tblGrid>
                <a:gridCol w="1210970"/>
                <a:gridCol w="4765694"/>
              </a:tblGrid>
              <a:tr h="369455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Місце, умови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 Визначене місце		 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</a:t>
                      </a: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 У малій групі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8364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Навчальні підходи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</a:t>
                      </a: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 Часта / невідкладна реакція з боку вчителя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 Об’єднання стилів навчання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 Спільне навчання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 Кооперативне навчання в групах / парах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</a:t>
                      </a: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 Інше </a:t>
                      </a:r>
                      <a:r>
                        <a:rPr lang="uk-UA" sz="1100" i="1" u="sng" dirty="0">
                          <a:latin typeface="Times New Roman"/>
                          <a:ea typeface="Calibri"/>
                          <a:cs typeface="Times New Roman"/>
                        </a:rPr>
                        <a:t>акцент на візуальному стилі навчання, збільшення часу на виконання  завдань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636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Вказівки 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</a:t>
                      </a: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 Різні види вказівок: ________ усні __________ письмові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_______ демонстрація / моделювання ___ привертання уваги учня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uk-UA" sz="1100">
                          <a:latin typeface="Times New Roman"/>
                          <a:ea typeface="Calibri"/>
                          <a:cs typeface="Times New Roman"/>
                        </a:rPr>
                        <a:t> Інше ____________________________________________________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545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Корекція поведінки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 Часті перерви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 Чітке визначення очікувань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 Робота в тиші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</a:t>
                      </a: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 Позитивні підкріплення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 Надання можливостей для вибору й альтернатив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 Надання можливості порухатися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</a:t>
                      </a: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 Близький безпосередній контроль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 Розміщення дитини у зручному місці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</a:t>
                      </a:r>
                      <a:r>
                        <a:rPr lang="uk-UA" sz="1100" dirty="0">
                          <a:latin typeface="Times New Roman"/>
                          <a:ea typeface="Calibri"/>
                          <a:cs typeface="Times New Roman"/>
                        </a:rPr>
                        <a:t> Інше  </a:t>
                      </a:r>
                      <a:r>
                        <a:rPr lang="uk-UA" sz="1100" i="1" u="sng" dirty="0">
                          <a:latin typeface="Times New Roman"/>
                          <a:ea typeface="Calibri"/>
                          <a:cs typeface="Times New Roman"/>
                        </a:rPr>
                        <a:t>формування мотивації до навчання та спілкування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604" marR="55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2" y="404664"/>
          <a:ext cx="6048672" cy="5400600"/>
        </p:xfrm>
        <a:graphic>
          <a:graphicData uri="http://schemas.openxmlformats.org/drawingml/2006/table">
            <a:tbl>
              <a:tblPr/>
              <a:tblGrid>
                <a:gridCol w="1225558"/>
                <a:gridCol w="4823114"/>
              </a:tblGrid>
              <a:tr h="162018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Матеріал та обладнання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4524" marR="14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Книжки для сліпих, надруковані шрифтом 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Брайля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Адаптовані версії книжок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Затискачі, похилі дошки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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Інше  </a:t>
                      </a:r>
                      <a:r>
                        <a:rPr lang="uk-UA" sz="1400" i="1" u="sng" dirty="0" err="1">
                          <a:latin typeface="Times New Roman"/>
                          <a:ea typeface="Calibri"/>
                          <a:cs typeface="Times New Roman"/>
                        </a:rPr>
                        <a:t>інд</a:t>
                      </a:r>
                      <a:r>
                        <a:rPr lang="uk-UA" sz="1400" i="1" u="sng" dirty="0">
                          <a:latin typeface="Times New Roman"/>
                          <a:ea typeface="Calibri"/>
                          <a:cs typeface="Times New Roman"/>
                        </a:rPr>
                        <a:t>. картки, індивідуальна наочність, яскравий дидактичний матеріал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4524" marR="14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Організаційні питання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4524" marR="14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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Індивідуалізований розклад занять учня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uk-UA" sz="1400" dirty="0" err="1">
                          <a:latin typeface="Times New Roman"/>
                          <a:ea typeface="Calibri"/>
                          <a:cs typeface="Times New Roman"/>
                        </a:rPr>
                        <a:t>Інше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________________________________________________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4524" marR="14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Сенсорні потреби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4524" marR="14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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Стежити, чи правильно учень користується: _____ окулярами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______ слуховим апаратом ______ аудіо / ЧМ приладдям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______ допоміжним технологічним обладнанням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  <a:sym typeface="Wingdings 2"/>
                        </a:rPr>
                        <a:t></a:t>
                      </a: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Інше </a:t>
                      </a:r>
                      <a:r>
                        <a:rPr lang="uk-UA" sz="1400" i="1" u="sng" dirty="0">
                          <a:latin typeface="Times New Roman"/>
                          <a:ea typeface="Calibri"/>
                          <a:cs typeface="Times New Roman"/>
                        </a:rPr>
                        <a:t>попередження перевтоми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4524" marR="14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Інше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4524" marR="14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  консультування батьків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4524" marR="14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Спеціальні та додаткові освітні послуги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Фіксується розклад занять з відповідними фахівцями (сурдопедагогом, логопедом, психологом, фізіотерапевтом та ін.), вказуються кількість і тривалість таких занять з дитиною.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pPr>
              <a:buNone/>
            </a:pPr>
            <a:endParaRPr lang="uk-UA" b="1" dirty="0" smtClean="0"/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Потреби дитини з ООП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2852936"/>
          <a:ext cx="6984776" cy="3703845"/>
        </p:xfrm>
        <a:graphic>
          <a:graphicData uri="http://schemas.openxmlformats.org/drawingml/2006/table">
            <a:tbl>
              <a:tblPr/>
              <a:tblGrid>
                <a:gridCol w="2060575"/>
                <a:gridCol w="1453875"/>
                <a:gridCol w="1473730"/>
                <a:gridCol w="1996596"/>
              </a:tblGrid>
              <a:tr h="92890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Вид послуг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Кількість год.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на тиждень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Місце проведення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Розклад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903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latin typeface="Times New Roman"/>
                          <a:ea typeface="Calibri"/>
                          <a:cs typeface="Times New Roman"/>
                        </a:rPr>
                        <a:t>Корекційні  заняття з психологом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latin typeface="Times New Roman"/>
                          <a:ea typeface="Calibri"/>
                          <a:cs typeface="Times New Roman"/>
                        </a:rPr>
                        <a:t>2 год.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latin typeface="Times New Roman"/>
                          <a:ea typeface="Calibri"/>
                          <a:cs typeface="Times New Roman"/>
                        </a:rPr>
                        <a:t>Кабінет психологічного розвантаження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latin typeface="Times New Roman"/>
                          <a:ea typeface="Calibri"/>
                          <a:cs typeface="Times New Roman"/>
                        </a:rPr>
                        <a:t>Вівторок, четвер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69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latin typeface="Times New Roman"/>
                          <a:ea typeface="Calibri"/>
                          <a:cs typeface="Times New Roman"/>
                        </a:rPr>
                        <a:t>Корекційні заняття з логопедом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latin typeface="Times New Roman"/>
                          <a:ea typeface="Calibri"/>
                          <a:cs typeface="Times New Roman"/>
                        </a:rPr>
                        <a:t>2 год.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latin typeface="Times New Roman"/>
                          <a:ea typeface="Calibri"/>
                          <a:cs typeface="Times New Roman"/>
                        </a:rPr>
                        <a:t>Каб.406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latin typeface="Times New Roman"/>
                          <a:ea typeface="Calibri"/>
                          <a:cs typeface="Times New Roman"/>
                        </a:rPr>
                        <a:t>Середа, п’ятниця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269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latin typeface="Times New Roman"/>
                          <a:ea typeface="Calibri"/>
                          <a:cs typeface="Times New Roman"/>
                        </a:rPr>
                        <a:t>Додаткові заняття з асистентом учителя 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/>
          <a:lstStyle/>
          <a:p>
            <a:r>
              <a:rPr lang="uk-UA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Характерисника</a:t>
            </a:r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учня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27584" y="2132856"/>
          <a:ext cx="7704854" cy="3968496"/>
        </p:xfrm>
        <a:graphic>
          <a:graphicData uri="http://schemas.openxmlformats.org/drawingml/2006/table">
            <a:tbl>
              <a:tblPr/>
              <a:tblGrid>
                <a:gridCol w="1574815"/>
                <a:gridCol w="2817673"/>
                <a:gridCol w="1584176"/>
                <a:gridCol w="1728190"/>
              </a:tblGrid>
              <a:tr h="75074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Сфера розвитку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095" marR="40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Стисла характеристика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095" marR="40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Заплановані дії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095" marR="40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Очікувані результати / уміння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095" marR="40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992">
                <a:tc>
                  <a:txBody>
                    <a:bodyPr/>
                    <a:lstStyle/>
                    <a:p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Емоційно-вольова</a:t>
                      </a:r>
                    </a:p>
                    <a:p>
                      <a:endParaRPr lang="uk-UA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Фізична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uk-UA" sz="140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40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Когнітивна</a:t>
                      </a:r>
                    </a:p>
                    <a:p>
                      <a:endParaRPr lang="uk-UA" sz="140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uk-UA" sz="1400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Мовленнєва</a:t>
                      </a:r>
                      <a:endParaRPr lang="uk-UA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0095" marR="40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Емоції дитини не завжди відповідають ситуації. Вольові якості розвинені недостатньо. Дитина не вважає за потрібне регулювати свої дії вольовими зусиллями. </a:t>
                      </a:r>
                    </a:p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400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Дані з </a:t>
                      </a:r>
                      <a:r>
                        <a:rPr lang="uk-UA" sz="1400" b="1" i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висновка</a:t>
                      </a:r>
                      <a:r>
                        <a:rPr lang="uk-UA" sz="14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i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 комплексну психолого-педагогічну оцінку дитини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095" marR="40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Спілкуватись з дитиною, звертати увагу на всі прояви агресії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095" marR="40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Сформувати емоційно-вольову зрілість, глибину  і стійкість почуттів</a:t>
                      </a:r>
                      <a:endParaRPr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095" marR="400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68152"/>
          </a:xfrm>
        </p:spPr>
        <p:txBody>
          <a:bodyPr/>
          <a:lstStyle/>
          <a:p>
            <a:pPr lvl="0"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Навчальні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потенційні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змоги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засвоїти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навчальну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программу,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розроблення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адаптованої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модифікованої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2242755"/>
          <a:ext cx="7776863" cy="4525340"/>
        </p:xfrm>
        <a:graphic>
          <a:graphicData uri="http://schemas.openxmlformats.org/drawingml/2006/table">
            <a:tbl>
              <a:tblPr/>
              <a:tblGrid>
                <a:gridCol w="1700908"/>
                <a:gridCol w="2331540"/>
                <a:gridCol w="2295782"/>
                <a:gridCol w="1448633"/>
              </a:tblGrid>
              <a:tr h="62989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Порядковий номер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55" marR="9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Навчальний предмет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55" marR="9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">
                          <a:latin typeface="Times New Roman"/>
                          <a:ea typeface="Calibri"/>
                          <a:cs typeface="Times New Roman"/>
                        </a:rPr>
                        <a:t>Програма</a:t>
                      </a:r>
                      <a:endParaRPr lang="ru-RU" sz="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55" marR="9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56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адаптована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55" marR="9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модифікована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55" marR="9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99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55" marR="9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latin typeface="Times New Roman"/>
                          <a:ea typeface="Calibri"/>
                          <a:cs typeface="Times New Roman"/>
                        </a:rPr>
                        <a:t>Українська мова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55" marR="9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Дидактичні матеріали,організаційні, сенсорні методи.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Усні та письмові вказівки.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55" marR="9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55" marR="9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99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55" marR="9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latin typeface="Times New Roman"/>
                          <a:ea typeface="Calibri"/>
                          <a:cs typeface="Times New Roman"/>
                        </a:rPr>
                        <a:t>Літературне читання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55" marR="9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Дидактичні матеріали,організаційні, сенсорні методи.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Усні та письмові вказівки.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55" marR="9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9555" marR="95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Індивідуальний навчальний план або індивідуальна навчальна програма. Чим вони відрізняються?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/>
              <a:t>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класах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загальноосвітніх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інклюзивною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формою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плану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навчальними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програмами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підручниками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посібниками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рекомендованими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Міністерством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науки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для таких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Індивідуальний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план: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послідовність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кількістьгодин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відводяться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кожного предмета за роками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навчання,та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тижневу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годин;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враховуються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додаткові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індивідуальні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групові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заняття,курси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вибором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факультативи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Індивідуальна навчальна програма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Індивідуальна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навчальна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освітніми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потре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бами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інклюзивною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розробляється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типових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загальноосвітніх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 тому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адаптацією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модифікацією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Навчальна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розділів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тем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кожного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предмета,систему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умінь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опанувати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368152"/>
          </a:xfrm>
        </p:spPr>
        <p:txBody>
          <a:bodyPr/>
          <a:lstStyle/>
          <a:p>
            <a:r>
              <a:rPr lang="uk-UA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Визначення цілей та завдань. </a:t>
            </a:r>
            <a:r>
              <a:rPr lang="uk-UA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5"/>
            <a:ext cx="8229600" cy="273630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Визначення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довгострокової мети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тобто того,що має досягти дитина за визначений термін навчання. Її тривалість може бути різною, найчастіше, обмежується одним роком або 6 місяцями.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25860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9" descr="F:\фото сайт\DSC02831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581128"/>
            <a:ext cx="2644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C:\Users\Наташа\AppData\Local\Microsoft\Windows\Temporary Internet Files\Content.Word\20190618_110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484784"/>
            <a:ext cx="182086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F:\конференция\DSC_01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509120"/>
            <a:ext cx="25209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C:\Users\Наташа\Desktop\Фотки фотик\DSC_0180.JPG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420888"/>
            <a:ext cx="2736304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376264"/>
          </a:xfrm>
        </p:spPr>
        <p:txBody>
          <a:bodyPr/>
          <a:lstStyle/>
          <a:p>
            <a:pPr algn="l"/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Короткострокові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послідовність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етапів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проходить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досягненні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визначеної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річної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pPr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Короткострокові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містять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умінь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повинен набути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учень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довгострокових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Методику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Критерії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• Строки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періодичного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/>
          <a:lstStyle/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Довгострокова мета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: формування й розвиток пізнавальних процесів для засвоєння навчального матеріалу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 підвищення рівня соціальної адаптації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2060848"/>
          <a:ext cx="7200800" cy="4032448"/>
        </p:xfrm>
        <a:graphic>
          <a:graphicData uri="http://schemas.openxmlformats.org/drawingml/2006/table">
            <a:tbl>
              <a:tblPr/>
              <a:tblGrid>
                <a:gridCol w="4752528"/>
                <a:gridCol w="1199643"/>
                <a:gridCol w="1248629"/>
              </a:tblGrid>
              <a:tr h="84208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</a:rPr>
                        <a:t>Короткострокові завдання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17988" marR="17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</a:rPr>
                        <a:t>Методи оцінювання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17988" marR="17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</a:rPr>
                        <a:t>Дата і прогрес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17988" marR="17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03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930" algn="l"/>
                        </a:tabLs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Відповідатиме 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на запитання, опи­суватиме малюнки, події повними речен­нями, вивчатиме значення нових слів.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930" algn="l"/>
                        </a:tabLs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ратиме 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участь у груповій роботі на уроках, спільних іграх під час перерв, у шкільних та класних виховних заходах, за потреби звертатиметься по допомогу до вчителя, асистента вчителя.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201930" algn="l"/>
                        </a:tabLs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r>
                        <a:rPr lang="uk-UA" sz="1600" dirty="0" smtClean="0">
                          <a:latin typeface="Times New Roman"/>
                          <a:ea typeface="Calibri"/>
                          <a:cs typeface="Times New Roman"/>
                        </a:rPr>
                        <a:t>озширить </a:t>
                      </a: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активний словник іменниками, прикметниками 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988" marR="17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</a:rPr>
                        <a:t>Зразки </a:t>
                      </a:r>
                      <a:r>
                        <a:rPr lang="uk-UA" sz="1600" dirty="0">
                          <a:latin typeface="Times New Roman"/>
                          <a:ea typeface="Calibri"/>
                        </a:rPr>
                        <a:t>робіт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  <a:p>
                      <a:pPr indent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 smtClean="0">
                        <a:latin typeface="Times New Roman"/>
                        <a:ea typeface="Calibri"/>
                      </a:endParaRPr>
                    </a:p>
                    <a:p>
                      <a:pPr indent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</a:rPr>
                        <a:t>Спостереження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17988" marR="17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latin typeface="Times New Roman"/>
                          <a:ea typeface="Calibri"/>
                        </a:rPr>
                        <a:t>До </a:t>
                      </a:r>
                      <a:r>
                        <a:rPr lang="uk-UA" sz="1600" i="1" dirty="0" smtClean="0">
                          <a:latin typeface="Times New Roman"/>
                          <a:ea typeface="Calibri"/>
                        </a:rPr>
                        <a:t>25.12.2018р</a:t>
                      </a:r>
                      <a:r>
                        <a:rPr lang="uk-UA" sz="1600" i="1" dirty="0">
                          <a:latin typeface="Times New Roman"/>
                          <a:ea typeface="Calibri"/>
                        </a:rPr>
                        <a:t>.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  <a:p>
                      <a:pPr indent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latin typeface="Times New Roman"/>
                          <a:ea typeface="Calibri"/>
                        </a:rPr>
                        <a:t>Спостерігається прогрес ….. 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  <a:p>
                      <a:pPr indent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latin typeface="Times New Roman"/>
                          <a:ea typeface="Calibri"/>
                        </a:rPr>
                        <a:t>На жаль, немає прогресу в …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17988" marR="179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72208"/>
          </a:xfrm>
        </p:spPr>
        <p:txBody>
          <a:bodyPr/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Поточний рівень знань і вмінь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зазначаються відомості про рівень розвитку дитини, зафіксовані під час спостережень і досліджень: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вміння дитини;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сильні якості дитини;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стиль навчання (особливо, якщо один зі стилів домінує),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необхідна допомога тощо.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Можна ці дані подати у вигляді таблиці.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24847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Комунальна установа </a:t>
            </a:r>
            <a:r>
              <a:rPr lang="uk-UA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Харківсьої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районної ради</a:t>
            </a:r>
            <a:b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“Інклюзивно-ресурсний</a:t>
            </a: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 №1”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адреса: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Гагаріна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82, м.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Південне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746-71-28</a:t>
            </a:r>
            <a:br>
              <a:rPr lang="uk-UA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uk-UA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pivdenneirc1@gmail.com</a:t>
            </a:r>
            <a:r>
              <a:rPr lang="uk-UA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2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pivdenne-irc.pp.ua</a:t>
            </a:r>
            <a:r>
              <a:rPr lang="uk-UA" sz="2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4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149080"/>
            <a:ext cx="338455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Роботу центру забезпечують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фахівці – вчителі-дефектологи;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фахівець – вчитель-логопед;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фахівець – практичний психолог;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спеціаліст – сестра медична ЛФК.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05263"/>
            <a:ext cx="3455988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:\Users\Zver\Desktop\aHR0cDovL2xpdmVkb29yLmJsb2dpbWcuanAvZ3VyaWtvMTEwMS9pbWdzLzEvYS8xYTRkYjlhYi5qcG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05064"/>
            <a:ext cx="3097213" cy="226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/>
          <a:lstStyle/>
          <a:p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Нормативно-правова база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Постанова Кабінету Міністрів України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від 15 серпня 2011 р. № 872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«Про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Порядку організації інклюзивного навчання у загальноосвітніх навчальних закладах»</a:t>
            </a:r>
          </a:p>
          <a:p>
            <a:pPr>
              <a:defRPr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лист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Міністерства освіти і науки від 28.08.2014 №1/9-430 «До листів Міністерства освіти і науки України від 25.06.2014 № 1/9-335 та від 13.08.2014 № 1/9-413»</a:t>
            </a:r>
          </a:p>
          <a:p>
            <a:pPr>
              <a:buFont typeface="Wingdings 2" pitchFamily="18" charset="2"/>
              <a:buNone/>
              <a:defRPr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	можливість перерозподілу між освітніми галузями до 15 відсотків навчального часу, визначеного інваріантною частиною Базового навчального плану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Методичні рекомендації про організацію навчально-виховного процесу учнів з розумовою відсталістю та затримкою психічного розвитку (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лист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Міністерства освіти і науки України від 13.08.2014 №0/9-413)</a:t>
            </a:r>
          </a:p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Лист Міністерства освіти і науки від 05.08.2019 № 1/9 – 498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“Методичні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рекомендації щодо організації навчання осіб з особливими освітніми потребами в закладах освіти в 2019/2020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н.р.”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96144"/>
          </a:xfrm>
        </p:spPr>
        <p:txBody>
          <a:bodyPr/>
          <a:lstStyle/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Функції  ІПР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Навчально-методична функція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Комунікативна функція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Менеджмент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Забезпечення підзвітності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Моніторинг дотримання нормативних положень та оцінка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Індивідуальна програма розвитку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розробляється групою фахівців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(заступник директора з навчально-виховної роботи, вчителі, асистент вчителя, психолог, вчитель-дефектолог та інші) із обов’язковим залученням батьків, або осіб, які їх замінюють, з метою визначення конкретних навчальних стратегій і підходів до навчання дитини з особливими освітніми потребами.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Структура   ІПР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Індивідуальна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(ІПР)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навчального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закладу)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0808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ПІБ ______________________________________________________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_______________________________________________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Батьки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опікуни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ПІБ ____________________________________________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Телефон : ________________________________________________________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Адреса: __________________________________________________________</a:t>
            </a:r>
          </a:p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інтелекту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вікової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спостері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загальний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недорозвиток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ІІІ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отримування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? Яку?: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Корекційна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допомога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практичного  психолога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корекційно-розвивальні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заняття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вступу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1.3.2018 р.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Учитель: ПІБ _____________________________________________________</a:t>
            </a:r>
          </a:p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Асистент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учителя: ПІБ ___________________________________________</a:t>
            </a:r>
          </a:p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індивідуальна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навчальна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розроблена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ура-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хуванням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затримкою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психічного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1.9.2019 н.р. до 30.5.2020 н.р.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Присутні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засіданні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ІПР: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4" y="1484784"/>
          <a:ext cx="7200800" cy="4401913"/>
        </p:xfrm>
        <a:graphic>
          <a:graphicData uri="http://schemas.openxmlformats.org/drawingml/2006/table">
            <a:tbl>
              <a:tblPr/>
              <a:tblGrid>
                <a:gridCol w="2728724"/>
                <a:gridCol w="1591755"/>
                <a:gridCol w="1772507"/>
                <a:gridCol w="1107814"/>
              </a:tblGrid>
              <a:tr h="463359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latin typeface="Times New Roman"/>
                          <a:ea typeface="Calibri"/>
                        </a:rPr>
                        <a:t>І півріччя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latin typeface="Times New Roman"/>
                          <a:ea typeface="Calibri"/>
                        </a:rPr>
                        <a:t>ІІ півріччя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3359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latin typeface="Times New Roman"/>
                          <a:ea typeface="Calibri"/>
                        </a:rPr>
                        <a:t>Присутні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latin typeface="Times New Roman"/>
                          <a:ea typeface="Calibri"/>
                        </a:rPr>
                        <a:t>Дата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 dirty="0">
                          <a:latin typeface="Times New Roman"/>
                          <a:ea typeface="Calibri"/>
                        </a:rPr>
                        <a:t>Присутні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i="1">
                          <a:latin typeface="Times New Roman"/>
                          <a:ea typeface="Calibri"/>
                        </a:rPr>
                        <a:t>Дата</a:t>
                      </a:r>
                      <a:endParaRPr lang="ru-RU" sz="160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719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uk-UA" sz="1600" dirty="0">
                          <a:latin typeface="Times New Roman"/>
                          <a:ea typeface="Calibri"/>
                        </a:rPr>
                        <a:t>заступник директора з навчально-виховної роботи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</a:rPr>
                        <a:t>08.09.19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359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</a:rPr>
                        <a:t> класний</a:t>
                      </a:r>
                      <a:r>
                        <a:rPr lang="uk-UA" sz="1600" baseline="0" dirty="0" smtClean="0">
                          <a:latin typeface="Times New Roman"/>
                          <a:ea typeface="Calibri"/>
                        </a:rPr>
                        <a:t> керівник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</a:rPr>
                        <a:t>08.09.19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359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</a:rPr>
                        <a:t>асистент </a:t>
                      </a:r>
                      <a:r>
                        <a:rPr lang="uk-UA" sz="1600" dirty="0">
                          <a:latin typeface="Times New Roman"/>
                          <a:ea typeface="Calibri"/>
                        </a:rPr>
                        <a:t>учителя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</a:rPr>
                        <a:t>08.09.19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359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</a:rPr>
                        <a:t>Практичний психолог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</a:rPr>
                        <a:t>08.09.19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040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</a:rPr>
                        <a:t>соціальний </a:t>
                      </a:r>
                      <a:r>
                        <a:rPr lang="uk-UA" sz="1600" dirty="0">
                          <a:latin typeface="Times New Roman"/>
                          <a:ea typeface="Calibri"/>
                        </a:rPr>
                        <a:t>педагог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</a:rPr>
                        <a:t>08.09.19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359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uk-UA" sz="1600" dirty="0">
                          <a:latin typeface="Times New Roman"/>
                          <a:ea typeface="Calibri"/>
                        </a:rPr>
                        <a:t>батько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Calibri"/>
                        </a:rPr>
                        <a:t>08.09.19</a:t>
                      </a:r>
                      <a:endParaRPr lang="ru-RU" sz="1600" dirty="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</a:endParaRPr>
                    </a:p>
                  </a:txBody>
                  <a:tcPr marL="14096" marR="14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1286</Words>
  <Application>Microsoft Office PowerPoint</Application>
  <PresentationFormat>Экран (4:3)</PresentationFormat>
  <Paragraphs>260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1_Тема Office</vt:lpstr>
      <vt:lpstr>Слайд 1</vt:lpstr>
      <vt:lpstr>Слайд 2</vt:lpstr>
      <vt:lpstr>Роботу центру забезпечують</vt:lpstr>
      <vt:lpstr>Нормативно-правова база</vt:lpstr>
      <vt:lpstr>Функції  ІПР</vt:lpstr>
      <vt:lpstr>Індивідуальна програма розвитку</vt:lpstr>
      <vt:lpstr>Структура   ІПР</vt:lpstr>
      <vt:lpstr>Індивідуальна програма розвитку (ІПР) (Назва навчального закладу)</vt:lpstr>
      <vt:lpstr>Присутні на засіданні з розробки ІПР:</vt:lpstr>
      <vt:lpstr>Відомості про особливості розвитку учня </vt:lpstr>
      <vt:lpstr>Наявний рівень знань і вмінь учня </vt:lpstr>
      <vt:lpstr> Пристосування/модифікація класного середовища </vt:lpstr>
      <vt:lpstr>Слайд 13</vt:lpstr>
      <vt:lpstr>   Спеціальні та додаткові освітні послуги Фіксується розклад занять з відповідними фахівцями (сурдопедагогом, логопедом, психологом, фізіотерапевтом та ін.), вказуються кількість і тривалість таких занять з дитиною. </vt:lpstr>
      <vt:lpstr>Характерисника учня</vt:lpstr>
      <vt:lpstr>Навчальні предмети ( у разі, коли потенційні можливості учня не дають змоги засвоїти навчальну программу, що призводить до необхідності розроблення адаптованої  або модифікованої програми) </vt:lpstr>
      <vt:lpstr>Індивідуальний навчальний план або індивідуальна навчальна програма. Чим вони відрізняються? </vt:lpstr>
      <vt:lpstr>Індивідуальна навчальна програма</vt:lpstr>
      <vt:lpstr>Визначення цілей та завдань.  </vt:lpstr>
      <vt:lpstr> Короткострокові завдання – це послідовність етапів, які проходить учень у досягненні визначеної річної цілі. </vt:lpstr>
      <vt:lpstr>Довгострокова мета: формування й розвиток пізнавальних процесів для засвоєння навчального матеріалу, підвищення рівня соціальної адаптації  </vt:lpstr>
      <vt:lpstr>Поточний рівень знань і вмінь. </vt:lpstr>
      <vt:lpstr>Комунальна установа Харківсьої районної ради  “Інклюзивно-ресурсний центр №1”   адреса: вул. Гагаріна 82, м. Південне тел. 746-71-28 e-mail: pivdenneirc1@gmail.com Сайт: pivdenne-irc.pp.ua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28</cp:revision>
  <dcterms:created xsi:type="dcterms:W3CDTF">2019-09-21T21:43:55Z</dcterms:created>
  <dcterms:modified xsi:type="dcterms:W3CDTF">2019-09-23T11:22:29Z</dcterms:modified>
</cp:coreProperties>
</file>