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2" r:id="rId5"/>
    <p:sldId id="276" r:id="rId6"/>
    <p:sldId id="263" r:id="rId7"/>
    <p:sldId id="265" r:id="rId8"/>
    <p:sldId id="268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CFE"/>
    <a:srgbClr val="DBF6FE"/>
    <a:srgbClr val="6BC5C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-93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1717358"/>
            <a:ext cx="7425369" cy="238760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Особливості проведення комплексної психолого-педагогічної оцінки розвитку дітей з ООП в умовах </a:t>
            </a:r>
            <a:r>
              <a:rPr lang="uk-UA" sz="36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ІРЦ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63425"/>
            <a:ext cx="4992624" cy="1655762"/>
          </a:xfrm>
        </p:spPr>
        <p:txBody>
          <a:bodyPr>
            <a:normAutofit fontScale="77500" lnSpcReduction="20000"/>
          </a:bodyPr>
          <a:lstStyle/>
          <a:p>
            <a:pPr algn="r"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Директор</a:t>
            </a:r>
          </a:p>
          <a:p>
            <a:pPr algn="r"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Комунальної установи</a:t>
            </a:r>
          </a:p>
          <a:p>
            <a:pPr algn="r"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Харківської районної ради</a:t>
            </a:r>
          </a:p>
          <a:p>
            <a:pPr algn="r"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«Інклюзивно-ресурсний центр №1»</a:t>
            </a:r>
          </a:p>
          <a:p>
            <a:pPr algn="r">
              <a:defRPr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Наталя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Савенкова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943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0158" y="495759"/>
            <a:ext cx="7105191" cy="925418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accent6">
                    <a:lumMod val="75000"/>
                  </a:schemeClr>
                </a:solidFill>
              </a:rPr>
              <a:t>Планування комплексної оцінки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66092" y="1972019"/>
            <a:ext cx="7149258" cy="4204944"/>
          </a:xfrm>
        </p:spPr>
        <p:txBody>
          <a:bodyPr/>
          <a:lstStyle/>
          <a:p>
            <a:r>
              <a:rPr lang="uk-UA" dirty="0" smtClean="0"/>
              <a:t>Визначення місця проведення оцінки</a:t>
            </a:r>
          </a:p>
          <a:p>
            <a:r>
              <a:rPr lang="uk-UA" dirty="0" smtClean="0"/>
              <a:t>Розробка плану комплексної оцінки</a:t>
            </a:r>
          </a:p>
          <a:p>
            <a:r>
              <a:rPr lang="uk-UA" dirty="0" smtClean="0"/>
              <a:t>Розподіл обов’язків між членами команди</a:t>
            </a:r>
          </a:p>
          <a:p>
            <a:r>
              <a:rPr lang="uk-UA" dirty="0" smtClean="0"/>
              <a:t>Визначення терміну оцінювання</a:t>
            </a:r>
          </a:p>
          <a:p>
            <a:r>
              <a:rPr lang="uk-UA" dirty="0" smtClean="0"/>
              <a:t>Визначення педагогічних працівників для проведення оцінки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176" y="365126"/>
            <a:ext cx="7094174" cy="1325563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Підготовка матеріалів для проведення комплексної оцінки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6260" y="1825625"/>
            <a:ext cx="7039090" cy="435133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При виборі методик для здійснення комплексної </a:t>
            </a:r>
            <a:r>
              <a:rPr lang="uk-UA" dirty="0" err="1" smtClean="0"/>
              <a:t>оційки</a:t>
            </a:r>
            <a:r>
              <a:rPr lang="uk-UA" dirty="0" smtClean="0"/>
              <a:t> фахівці </a:t>
            </a:r>
            <a:r>
              <a:rPr lang="uk-UA" dirty="0" err="1" smtClean="0"/>
              <a:t>ІРЦ</a:t>
            </a:r>
            <a:r>
              <a:rPr lang="uk-UA" dirty="0" smtClean="0"/>
              <a:t> враховують:</a:t>
            </a:r>
          </a:p>
          <a:p>
            <a:pPr>
              <a:buFontTx/>
              <a:buChar char="-"/>
            </a:pPr>
            <a:r>
              <a:rPr lang="uk-UA" dirty="0" smtClean="0"/>
              <a:t>Вік дитини</a:t>
            </a:r>
          </a:p>
          <a:p>
            <a:pPr>
              <a:buFontTx/>
              <a:buChar char="-"/>
            </a:pPr>
            <a:r>
              <a:rPr lang="uk-UA" dirty="0" smtClean="0"/>
              <a:t>Інформацію подану у документах до заяви про проведення комплексної оцінки</a:t>
            </a:r>
          </a:p>
          <a:p>
            <a:pPr>
              <a:buNone/>
            </a:pPr>
            <a:r>
              <a:rPr lang="uk-UA" dirty="0" smtClean="0"/>
              <a:t>а) можливість невідповідності розвитку дитини віковим особливостям;</a:t>
            </a:r>
          </a:p>
          <a:p>
            <a:pPr>
              <a:buNone/>
            </a:pPr>
            <a:r>
              <a:rPr lang="uk-UA" dirty="0" smtClean="0"/>
              <a:t>б) можливі прояви поведінки.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260" y="365125"/>
            <a:ext cx="7205032" cy="1882315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6">
                    <a:lumMod val="75000"/>
                  </a:schemeClr>
                </a:solidFill>
              </a:rPr>
              <a:t>Комплексна оцінка проводиться фахівцями </a:t>
            </a:r>
            <a:r>
              <a:rPr lang="uk-UA" sz="3600" b="1" dirty="0" err="1" smtClean="0">
                <a:solidFill>
                  <a:schemeClr val="accent6">
                    <a:lumMod val="75000"/>
                  </a:schemeClr>
                </a:solidFill>
              </a:rPr>
              <a:t>ІРЦ</a:t>
            </a:r>
            <a:r>
              <a:rPr lang="uk-UA" sz="3600" b="1" dirty="0" smtClean="0">
                <a:solidFill>
                  <a:schemeClr val="accent6">
                    <a:lumMod val="75000"/>
                  </a:schemeClr>
                </a:solidFill>
              </a:rPr>
              <a:t> індивідуально за такими напрямками: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97446" y="2633031"/>
            <a:ext cx="6917904" cy="3543932"/>
          </a:xfrm>
        </p:spPr>
        <p:txBody>
          <a:bodyPr/>
          <a:lstStyle/>
          <a:p>
            <a:r>
              <a:rPr lang="uk-UA" dirty="0" smtClean="0"/>
              <a:t>Оцінка фізичного розвитку дитини;</a:t>
            </a:r>
          </a:p>
          <a:p>
            <a:r>
              <a:rPr lang="uk-UA" dirty="0" smtClean="0"/>
              <a:t>Оцінка мовленнєвого розвитку дитини;</a:t>
            </a:r>
          </a:p>
          <a:p>
            <a:r>
              <a:rPr lang="uk-UA" dirty="0" smtClean="0"/>
              <a:t>Оцінка когнітивної сфери</a:t>
            </a:r>
          </a:p>
          <a:p>
            <a:r>
              <a:rPr lang="uk-UA" dirty="0" smtClean="0"/>
              <a:t>Оцінка емоційно-вольової сфери</a:t>
            </a:r>
          </a:p>
          <a:p>
            <a:r>
              <a:rPr lang="uk-UA" dirty="0" smtClean="0"/>
              <a:t>Оцінка освітньої діяльності дитини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6092" y="365126"/>
            <a:ext cx="7149258" cy="1325563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accent6">
                    <a:lumMod val="75000"/>
                  </a:schemeClr>
                </a:solidFill>
              </a:rPr>
              <a:t>Звіт фахівців за сферами оцінювання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2192" y="1825625"/>
            <a:ext cx="7083157" cy="43513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Кожен фахівець який здійснює оцінку:</a:t>
            </a:r>
          </a:p>
          <a:p>
            <a:pPr>
              <a:buFontTx/>
              <a:buChar char="-"/>
            </a:pPr>
            <a:r>
              <a:rPr lang="uk-UA" dirty="0" smtClean="0"/>
              <a:t>Аналізує і </a:t>
            </a:r>
            <a:r>
              <a:rPr lang="uk-UA" dirty="0" err="1" smtClean="0"/>
              <a:t>інтерпритує</a:t>
            </a:r>
            <a:r>
              <a:rPr lang="uk-UA" dirty="0" smtClean="0"/>
              <a:t> результати оцінювання;</a:t>
            </a:r>
          </a:p>
          <a:p>
            <a:pPr>
              <a:buFontTx/>
              <a:buChar char="-"/>
            </a:pPr>
            <a:r>
              <a:rPr lang="uk-UA" dirty="0" smtClean="0"/>
              <a:t>Визначає особливості розвитку дитини;</a:t>
            </a:r>
          </a:p>
          <a:p>
            <a:pPr>
              <a:buFontTx/>
              <a:buChar char="-"/>
            </a:pPr>
            <a:r>
              <a:rPr lang="uk-UA" dirty="0" smtClean="0"/>
              <a:t>Визначає освітні потреби у сфері оцінювання;</a:t>
            </a:r>
          </a:p>
          <a:p>
            <a:pPr>
              <a:buFontTx/>
              <a:buChar char="-"/>
            </a:pPr>
            <a:r>
              <a:rPr lang="uk-UA" dirty="0" smtClean="0"/>
              <a:t>Розробляє рекомендації з надання психолого-педагогічної допомоги;</a:t>
            </a:r>
          </a:p>
          <a:p>
            <a:pPr>
              <a:buFontTx/>
              <a:buChar char="-"/>
            </a:pPr>
            <a:r>
              <a:rPr lang="uk-UA" dirty="0" smtClean="0"/>
              <a:t>Розробляє рекомендації для організації освітнього процесу дитини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243" y="365126"/>
            <a:ext cx="7050106" cy="1089101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accent6">
                    <a:lumMod val="75000"/>
                  </a:schemeClr>
                </a:solidFill>
              </a:rPr>
              <a:t>Узагальнення результатів комплексної оцінки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2361" y="1399142"/>
            <a:ext cx="6972988" cy="50236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000" dirty="0" smtClean="0"/>
              <a:t>Здійснюється на засідання фахівців </a:t>
            </a:r>
            <a:r>
              <a:rPr lang="uk-UA" sz="2000" dirty="0" err="1" smtClean="0"/>
              <a:t>ІРЦ</a:t>
            </a:r>
            <a:r>
              <a:rPr lang="uk-UA" sz="2000" dirty="0" smtClean="0"/>
              <a:t> в якому мають право брати участь батьки (один з батьків) або законні представники дитини.</a:t>
            </a:r>
          </a:p>
          <a:p>
            <a:pPr>
              <a:buNone/>
            </a:pPr>
            <a:r>
              <a:rPr lang="uk-UA" sz="2000" dirty="0" smtClean="0"/>
              <a:t>Під час засідання визначається:</a:t>
            </a:r>
          </a:p>
          <a:p>
            <a:pPr>
              <a:buFontTx/>
              <a:buChar char="-"/>
            </a:pPr>
            <a:r>
              <a:rPr lang="uk-UA" sz="2000" dirty="0" smtClean="0"/>
              <a:t>наявність/відсутність особливих освітніх потреб дитини;</a:t>
            </a:r>
          </a:p>
          <a:p>
            <a:pPr>
              <a:buFontTx/>
              <a:buChar char="-"/>
            </a:pPr>
            <a:r>
              <a:rPr lang="uk-UA" sz="2000" dirty="0" smtClean="0"/>
              <a:t>Категорія особливих освітніх потреб;</a:t>
            </a:r>
          </a:p>
          <a:p>
            <a:pPr>
              <a:buFontTx/>
              <a:buChar char="-"/>
            </a:pPr>
            <a:r>
              <a:rPr lang="uk-UA" sz="2000" dirty="0" smtClean="0"/>
              <a:t>Потреба асистента вчителя/</a:t>
            </a:r>
            <a:r>
              <a:rPr lang="uk-UA" sz="2000" dirty="0" err="1" smtClean="0"/>
              <a:t>аситента</a:t>
            </a:r>
            <a:r>
              <a:rPr lang="uk-UA" sz="2000" dirty="0" smtClean="0"/>
              <a:t> дитини</a:t>
            </a:r>
          </a:p>
          <a:p>
            <a:pPr>
              <a:buFontTx/>
              <a:buChar char="-"/>
            </a:pPr>
            <a:r>
              <a:rPr lang="uk-UA" sz="2000" dirty="0" smtClean="0"/>
              <a:t>Обсяг надання психолого-педагогічних, </a:t>
            </a:r>
            <a:r>
              <a:rPr lang="uk-UA" sz="2000" dirty="0" err="1" smtClean="0"/>
              <a:t>корекційно-розвиткових</a:t>
            </a:r>
            <a:r>
              <a:rPr lang="uk-UA" sz="2000" dirty="0" smtClean="0"/>
              <a:t> послуг дитині</a:t>
            </a:r>
          </a:p>
          <a:p>
            <a:pPr>
              <a:buFontTx/>
              <a:buChar char="-"/>
            </a:pPr>
            <a:r>
              <a:rPr lang="uk-UA" sz="2000" dirty="0" smtClean="0"/>
              <a:t>Рекомендації щодо освітньої програми, потреба в індивідуальній програмі розвитку </a:t>
            </a:r>
          </a:p>
          <a:p>
            <a:pPr>
              <a:buFontTx/>
              <a:buChar char="-"/>
            </a:pPr>
            <a:r>
              <a:rPr lang="uk-UA" sz="2000" dirty="0" smtClean="0"/>
              <a:t>Рекомендації щодо організації освітнього середовища та освітнього процесу дитини для адміністрації закладу освіти, педагогічних працівників, батьків або законних представників дитини.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1176" y="1696597"/>
            <a:ext cx="7094174" cy="44803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</a:rPr>
              <a:t>Результати комплексної оцінки оформлюються в електронному вигляді, зберігаються в інклюзивно-ресурсному центрі та надаються батькам (одному з батьків), законним представникам дитини.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024" y="365126"/>
            <a:ext cx="7193326" cy="1325563"/>
          </a:xfrm>
        </p:spPr>
        <p:txBody>
          <a:bodyPr/>
          <a:lstStyle/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Робота в команді – запорука успіху!!!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5242" y="5144877"/>
            <a:ext cx="7050107" cy="103208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4400" dirty="0" smtClean="0">
                <a:solidFill>
                  <a:schemeClr val="accent6">
                    <a:lumMod val="75000"/>
                  </a:schemeClr>
                </a:solidFill>
              </a:rPr>
              <a:t>До зустрічі !</a:t>
            </a: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7" name="Picture 3" descr="C:\Users\Наташа\Desktop\5eacafa9aa212f6edee2d1c5afa462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0" y="1843088"/>
            <a:ext cx="4762500" cy="3171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040" y="837282"/>
            <a:ext cx="7182309" cy="1134737"/>
          </a:xfrm>
        </p:spPr>
        <p:txBody>
          <a:bodyPr>
            <a:normAutofit fontScale="90000"/>
          </a:bodyPr>
          <a:lstStyle/>
          <a:p>
            <a:r>
              <a:rPr lang="ru-RU" sz="4000" b="1" dirty="0" err="1" smtClean="0">
                <a:solidFill>
                  <a:schemeClr val="accent6">
                    <a:lumMod val="75000"/>
                  </a:schemeClr>
                </a:solidFill>
              </a:rPr>
              <a:t>Міжнародні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6">
                    <a:lumMod val="75000"/>
                  </a:schemeClr>
                </a:solidFill>
              </a:rPr>
              <a:t>акти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4000" b="1" dirty="0" err="1" smtClean="0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6">
                    <a:lumMod val="75000"/>
                  </a:schemeClr>
                </a:solidFill>
              </a:rPr>
              <a:t>визначають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6">
                    <a:lumMod val="75000"/>
                  </a:schemeClr>
                </a:solidFill>
              </a:rPr>
              <a:t>освітню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6">
                    <a:lumMod val="75000"/>
                  </a:schemeClr>
                </a:solidFill>
              </a:rPr>
              <a:t>політику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6">
                    <a:lumMod val="75000"/>
                  </a:schemeClr>
                </a:solidFill>
              </a:rPr>
              <a:t>дітей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6">
                    <a:lumMod val="75000"/>
                  </a:schemeClr>
                </a:solidFill>
              </a:rPr>
              <a:t>з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6">
                    <a:lumMod val="75000"/>
                  </a:schemeClr>
                </a:solidFill>
              </a:rPr>
              <a:t>особливими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 потребами: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8804" y="1825625"/>
            <a:ext cx="7336545" cy="435133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Конвенція</a:t>
            </a:r>
            <a:r>
              <a:rPr lang="ru-RU" dirty="0" smtClean="0"/>
              <a:t> ООН про права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3. </a:t>
            </a:r>
            <a:r>
              <a:rPr lang="ru-RU" b="1" dirty="0" err="1" smtClean="0"/>
              <a:t>Першочергова</a:t>
            </a:r>
            <a:r>
              <a:rPr lang="ru-RU" b="1" dirty="0" smtClean="0"/>
              <a:t> </a:t>
            </a:r>
            <a:r>
              <a:rPr lang="ru-RU" b="1" dirty="0" err="1" smtClean="0"/>
              <a:t>увага</a:t>
            </a:r>
            <a:r>
              <a:rPr lang="ru-RU" b="1" dirty="0" smtClean="0"/>
              <a:t> </a:t>
            </a:r>
            <a:r>
              <a:rPr lang="ru-RU" b="1" dirty="0" err="1" smtClean="0"/>
              <a:t>приділяється</a:t>
            </a:r>
            <a:r>
              <a:rPr lang="ru-RU" b="1" dirty="0" smtClean="0"/>
              <a:t> праву та </a:t>
            </a:r>
            <a:r>
              <a:rPr lang="ru-RU" b="1" dirty="0" err="1" smtClean="0"/>
              <a:t>бажанню</a:t>
            </a:r>
            <a:r>
              <a:rPr lang="ru-RU" b="1" dirty="0" smtClean="0"/>
              <a:t> </a:t>
            </a:r>
            <a:r>
              <a:rPr lang="ru-RU" b="1" dirty="0" err="1" smtClean="0"/>
              <a:t>дітей</a:t>
            </a:r>
            <a:r>
              <a:rPr lang="ru-RU" b="1" dirty="0" smtClean="0"/>
              <a:t>, в тому </a:t>
            </a:r>
            <a:r>
              <a:rPr lang="ru-RU" b="1" dirty="0" err="1" smtClean="0"/>
              <a:t>числі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інвалідністю</a:t>
            </a:r>
            <a:r>
              <a:rPr lang="ru-RU" b="1" dirty="0" smtClean="0"/>
              <a:t>, </a:t>
            </a:r>
            <a:r>
              <a:rPr lang="ru-RU" b="1" dirty="0" err="1" smtClean="0"/>
              <a:t>зростати</a:t>
            </a:r>
            <a:r>
              <a:rPr lang="ru-RU" b="1" dirty="0" smtClean="0"/>
              <a:t> в </a:t>
            </a:r>
            <a:r>
              <a:rPr lang="ru-RU" b="1" dirty="0" err="1" smtClean="0"/>
              <a:t>сім’ї</a:t>
            </a:r>
            <a:r>
              <a:rPr lang="ru-RU" b="1" dirty="0" smtClean="0"/>
              <a:t> </a:t>
            </a:r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22. </a:t>
            </a:r>
            <a:r>
              <a:rPr lang="ru-RU" b="1" dirty="0" err="1" smtClean="0"/>
              <a:t>Гарантування</a:t>
            </a:r>
            <a:r>
              <a:rPr lang="ru-RU" b="1" dirty="0" smtClean="0"/>
              <a:t> </a:t>
            </a:r>
            <a:r>
              <a:rPr lang="ru-RU" b="1" dirty="0" err="1" smtClean="0"/>
              <a:t>надання</a:t>
            </a:r>
            <a:r>
              <a:rPr lang="ru-RU" b="1" dirty="0" smtClean="0"/>
              <a:t> </a:t>
            </a:r>
            <a:r>
              <a:rPr lang="ru-RU" b="1" dirty="0" err="1" smtClean="0"/>
              <a:t>освітніх</a:t>
            </a:r>
            <a:r>
              <a:rPr lang="ru-RU" b="1" dirty="0" smtClean="0"/>
              <a:t> </a:t>
            </a:r>
            <a:r>
              <a:rPr lang="ru-RU" b="1" dirty="0" err="1" smtClean="0"/>
              <a:t>послуг</a:t>
            </a:r>
            <a:r>
              <a:rPr lang="ru-RU" b="1" dirty="0" smtClean="0"/>
              <a:t> </a:t>
            </a:r>
            <a:r>
              <a:rPr lang="ru-RU" b="1" dirty="0" err="1" smtClean="0"/>
              <a:t>дітям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особливими</a:t>
            </a:r>
            <a:r>
              <a:rPr lang="ru-RU" b="1" dirty="0" smtClean="0"/>
              <a:t> </a:t>
            </a:r>
            <a:r>
              <a:rPr lang="ru-RU" b="1" dirty="0" err="1" smtClean="0"/>
              <a:t>освітніми</a:t>
            </a:r>
            <a:r>
              <a:rPr lang="ru-RU" b="1" dirty="0" smtClean="0"/>
              <a:t> потребами </a:t>
            </a:r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28. </a:t>
            </a:r>
            <a:r>
              <a:rPr lang="ru-RU" b="1" dirty="0" err="1" smtClean="0"/>
              <a:t>Гарантування</a:t>
            </a:r>
            <a:r>
              <a:rPr lang="ru-RU" b="1" dirty="0" smtClean="0"/>
              <a:t> права </a:t>
            </a:r>
            <a:r>
              <a:rPr lang="ru-RU" b="1" dirty="0" err="1" smtClean="0"/>
              <a:t>дитини</a:t>
            </a:r>
            <a:r>
              <a:rPr lang="ru-RU" b="1" dirty="0" smtClean="0"/>
              <a:t> на </a:t>
            </a:r>
            <a:r>
              <a:rPr lang="ru-RU" b="1" dirty="0" err="1" smtClean="0"/>
              <a:t>освіту</a:t>
            </a:r>
            <a:r>
              <a:rPr lang="ru-RU" b="1" dirty="0" smtClean="0"/>
              <a:t>, </a:t>
            </a:r>
            <a:r>
              <a:rPr lang="ru-RU" b="1" dirty="0" err="1" smtClean="0"/>
              <a:t>доступності</a:t>
            </a:r>
            <a:r>
              <a:rPr lang="ru-RU" b="1" dirty="0" smtClean="0"/>
              <a:t> до </a:t>
            </a:r>
            <a:r>
              <a:rPr lang="ru-RU" b="1" dirty="0" err="1" smtClean="0"/>
              <a:t>повної</a:t>
            </a:r>
            <a:r>
              <a:rPr lang="ru-RU" b="1" dirty="0" smtClean="0"/>
              <a:t> </a:t>
            </a:r>
            <a:r>
              <a:rPr lang="ru-RU" b="1" dirty="0" err="1" smtClean="0"/>
              <a:t>загальної</a:t>
            </a:r>
            <a:r>
              <a:rPr lang="ru-RU" b="1" dirty="0" smtClean="0"/>
              <a:t> </a:t>
            </a:r>
            <a:r>
              <a:rPr lang="ru-RU" b="1" dirty="0" err="1" smtClean="0"/>
              <a:t>середньої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, </a:t>
            </a:r>
            <a:r>
              <a:rPr lang="ru-RU" b="1" dirty="0" err="1" smtClean="0"/>
              <a:t>доступності</a:t>
            </a:r>
            <a:r>
              <a:rPr lang="ru-RU" b="1" dirty="0" smtClean="0"/>
              <a:t> </a:t>
            </a:r>
            <a:r>
              <a:rPr lang="ru-RU" b="1" dirty="0" err="1" smtClean="0"/>
              <a:t>до</a:t>
            </a:r>
            <a:r>
              <a:rPr lang="ru-RU" b="1" dirty="0" smtClean="0"/>
              <a:t> </a:t>
            </a:r>
            <a:r>
              <a:rPr lang="ru-RU" b="1" dirty="0" err="1" smtClean="0"/>
              <a:t>професійної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та </a:t>
            </a:r>
            <a:r>
              <a:rPr lang="ru-RU" b="1" dirty="0" err="1" smtClean="0"/>
              <a:t>вищої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на </a:t>
            </a:r>
            <a:r>
              <a:rPr lang="ru-RU" b="1" dirty="0" err="1" smtClean="0"/>
              <a:t>підставі</a:t>
            </a:r>
            <a:r>
              <a:rPr lang="ru-RU" b="1" dirty="0" smtClean="0"/>
              <a:t> </a:t>
            </a:r>
            <a:r>
              <a:rPr lang="ru-RU" b="1" dirty="0" err="1" smtClean="0"/>
              <a:t>здібностей</a:t>
            </a:r>
            <a:r>
              <a:rPr lang="ru-RU" b="1" dirty="0" smtClean="0"/>
              <a:t> кожного за </a:t>
            </a:r>
            <a:r>
              <a:rPr lang="ru-RU" b="1" dirty="0" err="1" smtClean="0"/>
              <a:t>допомогою</a:t>
            </a:r>
            <a:r>
              <a:rPr lang="ru-RU" b="1" dirty="0" smtClean="0"/>
              <a:t> </a:t>
            </a:r>
            <a:r>
              <a:rPr lang="ru-RU" b="1" dirty="0" err="1" smtClean="0"/>
              <a:t>всіх</a:t>
            </a:r>
            <a:r>
              <a:rPr lang="ru-RU" b="1" dirty="0" smtClean="0"/>
              <a:t> </a:t>
            </a:r>
            <a:r>
              <a:rPr lang="ru-RU" b="1" dirty="0" err="1" smtClean="0"/>
              <a:t>необхідних</a:t>
            </a:r>
            <a:r>
              <a:rPr lang="ru-RU" b="1" dirty="0" smtClean="0"/>
              <a:t> </a:t>
            </a:r>
            <a:r>
              <a:rPr lang="ru-RU" b="1" dirty="0" err="1" smtClean="0"/>
              <a:t>засобів</a:t>
            </a:r>
            <a:r>
              <a:rPr lang="ru-RU" b="1" dirty="0" smtClean="0"/>
              <a:t> </a:t>
            </a:r>
          </a:p>
          <a:p>
            <a:r>
              <a:rPr lang="ru-RU" dirty="0" err="1" smtClean="0"/>
              <a:t>Конвенція</a:t>
            </a:r>
            <a:r>
              <a:rPr lang="ru-RU" dirty="0" smtClean="0"/>
              <a:t> про права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інвалідністю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Стаття</a:t>
            </a:r>
            <a:r>
              <a:rPr lang="ru-RU" dirty="0" smtClean="0"/>
              <a:t> 5. </a:t>
            </a:r>
            <a:r>
              <a:rPr lang="ru-RU" b="1" dirty="0" err="1" smtClean="0"/>
              <a:t>Всі</a:t>
            </a:r>
            <a:r>
              <a:rPr lang="ru-RU" b="1" dirty="0" smtClean="0"/>
              <a:t> особи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рівними</a:t>
            </a:r>
            <a:r>
              <a:rPr lang="ru-RU" b="1" dirty="0" smtClean="0"/>
              <a:t> перед законом та </a:t>
            </a:r>
            <a:r>
              <a:rPr lang="ru-RU" b="1" dirty="0" err="1" smtClean="0"/>
              <a:t>мають</a:t>
            </a:r>
            <a:r>
              <a:rPr lang="ru-RU" b="1" dirty="0" smtClean="0"/>
              <a:t> </a:t>
            </a:r>
            <a:r>
              <a:rPr lang="ru-RU" b="1" dirty="0" err="1" smtClean="0"/>
              <a:t>рівне</a:t>
            </a:r>
            <a:r>
              <a:rPr lang="ru-RU" b="1" dirty="0" smtClean="0"/>
              <a:t> </a:t>
            </a:r>
            <a:r>
              <a:rPr lang="ru-RU" b="1" dirty="0" err="1" smtClean="0"/>
              <a:t>користування</a:t>
            </a:r>
            <a:r>
              <a:rPr lang="ru-RU" b="1" dirty="0" smtClean="0"/>
              <a:t> ним без </a:t>
            </a:r>
            <a:r>
              <a:rPr lang="ru-RU" b="1" dirty="0" err="1" smtClean="0"/>
              <a:t>дискримінації</a:t>
            </a:r>
            <a:r>
              <a:rPr lang="ru-RU" b="1" dirty="0" smtClean="0"/>
              <a:t>; </a:t>
            </a:r>
          </a:p>
          <a:p>
            <a:r>
              <a:rPr lang="ru-RU" b="1" dirty="0" err="1" smtClean="0"/>
              <a:t>офіційна</a:t>
            </a:r>
            <a:r>
              <a:rPr lang="ru-RU" b="1" dirty="0" smtClean="0"/>
              <a:t> </a:t>
            </a:r>
            <a:r>
              <a:rPr lang="ru-RU" b="1" dirty="0" err="1" smtClean="0"/>
              <a:t>термінологія</a:t>
            </a:r>
            <a:r>
              <a:rPr lang="ru-RU" b="1" dirty="0" smtClean="0"/>
              <a:t>: особа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інвалідністю</a:t>
            </a:r>
            <a:r>
              <a:rPr lang="ru-RU" b="1" dirty="0" smtClean="0"/>
              <a:t>, </a:t>
            </a:r>
            <a:r>
              <a:rPr lang="ru-RU" b="1" dirty="0" err="1" smtClean="0"/>
              <a:t>порушення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, </a:t>
            </a:r>
            <a:r>
              <a:rPr lang="ru-RU" b="1" dirty="0" err="1" smtClean="0"/>
              <a:t>порушення</a:t>
            </a:r>
            <a:r>
              <a:rPr lang="ru-RU" b="1" dirty="0" smtClean="0"/>
              <a:t> </a:t>
            </a:r>
            <a:r>
              <a:rPr lang="ru-RU" b="1" dirty="0" err="1" smtClean="0"/>
              <a:t>інтелектуального</a:t>
            </a:r>
            <a:r>
              <a:rPr lang="ru-RU" b="1" dirty="0" smtClean="0"/>
              <a:t> </a:t>
            </a:r>
            <a:r>
              <a:rPr lang="ru-RU" b="1" dirty="0" err="1" smtClean="0"/>
              <a:t>розвитку</a:t>
            </a: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9142" y="782198"/>
            <a:ext cx="7116208" cy="12449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Закон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України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“Про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освіту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” (5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вересня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2017 року)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0838" y="1825625"/>
            <a:ext cx="7314511" cy="435133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19. </a:t>
            </a:r>
            <a:r>
              <a:rPr lang="ru-RU" b="1" dirty="0" err="1" smtClean="0"/>
              <a:t>Освіта</a:t>
            </a:r>
            <a:r>
              <a:rPr lang="ru-RU" b="1" dirty="0" smtClean="0"/>
              <a:t> </a:t>
            </a:r>
            <a:r>
              <a:rPr lang="ru-RU" b="1" dirty="0" err="1" smtClean="0"/>
              <a:t>осіб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особливими</a:t>
            </a:r>
            <a:r>
              <a:rPr lang="ru-RU" b="1" dirty="0" smtClean="0"/>
              <a:t> </a:t>
            </a:r>
            <a:r>
              <a:rPr lang="ru-RU" b="1" dirty="0" err="1" smtClean="0"/>
              <a:t>освітніми</a:t>
            </a:r>
            <a:r>
              <a:rPr lang="ru-RU" b="1" dirty="0" smtClean="0"/>
              <a:t> потребами </a:t>
            </a:r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20. </a:t>
            </a:r>
            <a:r>
              <a:rPr lang="ru-RU" b="1" dirty="0" err="1" smtClean="0"/>
              <a:t>Інклюзивне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статті</a:t>
            </a:r>
            <a:r>
              <a:rPr lang="ru-RU" dirty="0" smtClean="0"/>
              <a:t> 20 </a:t>
            </a:r>
            <a:r>
              <a:rPr lang="ru-RU" dirty="0" err="1" smtClean="0"/>
              <a:t>визначені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, як: </a:t>
            </a:r>
          </a:p>
          <a:p>
            <a:r>
              <a:rPr lang="ru-RU" b="1" i="1" dirty="0" err="1" smtClean="0"/>
              <a:t>Психолого-педагогічні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послуги</a:t>
            </a:r>
            <a:r>
              <a:rPr lang="ru-RU" b="1" i="1" dirty="0" smtClean="0"/>
              <a:t> </a:t>
            </a:r>
            <a:r>
              <a:rPr lang="ru-RU" i="1" dirty="0" smtClean="0"/>
              <a:t>- </a:t>
            </a:r>
            <a:r>
              <a:rPr lang="ru-RU" i="1" dirty="0" err="1" smtClean="0"/>
              <a:t>це</a:t>
            </a:r>
            <a:r>
              <a:rPr lang="ru-RU" i="1" dirty="0" smtClean="0"/>
              <a:t> комплексна система </a:t>
            </a:r>
            <a:r>
              <a:rPr lang="ru-RU" i="1" dirty="0" err="1" smtClean="0"/>
              <a:t>заходів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організації</a:t>
            </a:r>
            <a:r>
              <a:rPr lang="ru-RU" i="1" dirty="0" smtClean="0"/>
              <a:t> </a:t>
            </a:r>
            <a:r>
              <a:rPr lang="ru-RU" i="1" dirty="0" err="1" smtClean="0"/>
              <a:t>освітнього</a:t>
            </a:r>
            <a:r>
              <a:rPr lang="ru-RU" i="1" dirty="0" smtClean="0"/>
              <a:t> </a:t>
            </a:r>
            <a:r>
              <a:rPr lang="ru-RU" i="1" dirty="0" err="1" smtClean="0"/>
              <a:t>процесу</a:t>
            </a:r>
            <a:r>
              <a:rPr lang="ru-RU" i="1" dirty="0" smtClean="0"/>
              <a:t> та </a:t>
            </a:r>
            <a:r>
              <a:rPr lang="ru-RU" i="1" dirty="0" err="1" smtClean="0"/>
              <a:t>розвитку</a:t>
            </a:r>
            <a:r>
              <a:rPr lang="ru-RU" i="1" dirty="0" smtClean="0"/>
              <a:t> особи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особливими</a:t>
            </a:r>
            <a:r>
              <a:rPr lang="ru-RU" i="1" dirty="0" smtClean="0"/>
              <a:t> </a:t>
            </a:r>
            <a:r>
              <a:rPr lang="ru-RU" i="1" dirty="0" err="1" smtClean="0"/>
              <a:t>освітніми</a:t>
            </a:r>
            <a:r>
              <a:rPr lang="ru-RU" i="1" dirty="0" smtClean="0"/>
              <a:t> потребами,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передбачені</a:t>
            </a:r>
            <a:r>
              <a:rPr lang="ru-RU" i="1" dirty="0" smtClean="0"/>
              <a:t> </a:t>
            </a:r>
            <a:r>
              <a:rPr lang="ru-RU" i="1" dirty="0" err="1" smtClean="0"/>
              <a:t>індивідуальною</a:t>
            </a:r>
            <a:r>
              <a:rPr lang="ru-RU" i="1" dirty="0" smtClean="0"/>
              <a:t> </a:t>
            </a:r>
            <a:r>
              <a:rPr lang="ru-RU" i="1" dirty="0" err="1" smtClean="0"/>
              <a:t>програмою</a:t>
            </a:r>
            <a:r>
              <a:rPr lang="ru-RU" i="1" dirty="0" smtClean="0"/>
              <a:t> </a:t>
            </a:r>
            <a:r>
              <a:rPr lang="ru-RU" i="1" dirty="0" err="1" smtClean="0"/>
              <a:t>розвитку</a:t>
            </a:r>
            <a:r>
              <a:rPr lang="ru-RU" i="1" dirty="0" smtClean="0"/>
              <a:t> та </a:t>
            </a:r>
            <a:r>
              <a:rPr lang="ru-RU" i="1" dirty="0" err="1" smtClean="0"/>
              <a:t>надаються</a:t>
            </a:r>
            <a:r>
              <a:rPr lang="ru-RU" i="1" dirty="0" smtClean="0"/>
              <a:t> </a:t>
            </a:r>
            <a:r>
              <a:rPr lang="ru-RU" i="1" dirty="0" err="1" smtClean="0"/>
              <a:t>педагогічними</a:t>
            </a:r>
            <a:r>
              <a:rPr lang="ru-RU" i="1" dirty="0" smtClean="0"/>
              <a:t> </a:t>
            </a:r>
            <a:r>
              <a:rPr lang="ru-RU" i="1" dirty="0" err="1" smtClean="0"/>
              <a:t>працівниками</a:t>
            </a:r>
            <a:r>
              <a:rPr lang="ru-RU" i="1" dirty="0" smtClean="0"/>
              <a:t> </a:t>
            </a:r>
            <a:r>
              <a:rPr lang="ru-RU" i="1" dirty="0" err="1" smtClean="0"/>
              <a:t>закладів</a:t>
            </a:r>
            <a:r>
              <a:rPr lang="ru-RU" i="1" dirty="0" smtClean="0"/>
              <a:t> </a:t>
            </a:r>
            <a:r>
              <a:rPr lang="ru-RU" i="1" dirty="0" err="1" smtClean="0"/>
              <a:t>освіти</a:t>
            </a:r>
            <a:r>
              <a:rPr lang="ru-RU" i="1" dirty="0" smtClean="0"/>
              <a:t>, </a:t>
            </a:r>
            <a:r>
              <a:rPr lang="ru-RU" i="1" dirty="0" err="1" smtClean="0"/>
              <a:t>реабілітаційних</a:t>
            </a:r>
            <a:r>
              <a:rPr lang="ru-RU" i="1" dirty="0" smtClean="0"/>
              <a:t> </a:t>
            </a:r>
            <a:r>
              <a:rPr lang="ru-RU" i="1" dirty="0" err="1" smtClean="0"/>
              <a:t>установ</a:t>
            </a:r>
            <a:r>
              <a:rPr lang="ru-RU" i="1" dirty="0" smtClean="0"/>
              <a:t> </a:t>
            </a:r>
            <a:r>
              <a:rPr lang="ru-RU" i="1" dirty="0" err="1" smtClean="0"/>
              <a:t>системи</a:t>
            </a:r>
            <a:r>
              <a:rPr lang="ru-RU" i="1" dirty="0" smtClean="0"/>
              <a:t> </a:t>
            </a:r>
            <a:r>
              <a:rPr lang="ru-RU" i="1" dirty="0" err="1" smtClean="0"/>
              <a:t>охорони</a:t>
            </a:r>
            <a:r>
              <a:rPr lang="ru-RU" i="1" dirty="0" smtClean="0"/>
              <a:t> </a:t>
            </a:r>
            <a:r>
              <a:rPr lang="ru-RU" i="1" dirty="0" err="1" smtClean="0"/>
              <a:t>здоров’я</a:t>
            </a:r>
            <a:r>
              <a:rPr lang="ru-RU" i="1" dirty="0" smtClean="0"/>
              <a:t>, </a:t>
            </a:r>
            <a:r>
              <a:rPr lang="ru-RU" i="1" dirty="0" err="1" smtClean="0"/>
              <a:t>соціального</a:t>
            </a:r>
            <a:r>
              <a:rPr lang="ru-RU" i="1" dirty="0" smtClean="0"/>
              <a:t> </a:t>
            </a:r>
            <a:r>
              <a:rPr lang="ru-RU" i="1" dirty="0" err="1" smtClean="0"/>
              <a:t>захисту</a:t>
            </a:r>
            <a:r>
              <a:rPr lang="ru-RU" i="1" dirty="0" smtClean="0"/>
              <a:t>, </a:t>
            </a:r>
            <a:r>
              <a:rPr lang="ru-RU" i="1" dirty="0" err="1" smtClean="0"/>
              <a:t>фахівцями</a:t>
            </a:r>
            <a:r>
              <a:rPr lang="ru-RU" i="1" dirty="0" smtClean="0"/>
              <a:t> </a:t>
            </a:r>
            <a:r>
              <a:rPr lang="ru-RU" i="1" dirty="0" err="1" smtClean="0"/>
              <a:t>інклюзивно-ресурсного</a:t>
            </a:r>
            <a:r>
              <a:rPr lang="ru-RU" i="1" dirty="0" smtClean="0"/>
              <a:t> центру. </a:t>
            </a:r>
          </a:p>
          <a:p>
            <a:r>
              <a:rPr lang="ru-RU" b="1" i="1" dirty="0" err="1" smtClean="0"/>
              <a:t>Корекційно-розвиткові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послуги</a:t>
            </a:r>
            <a:r>
              <a:rPr lang="ru-RU" b="1" i="1" dirty="0" smtClean="0"/>
              <a:t> (</a:t>
            </a:r>
            <a:r>
              <a:rPr lang="ru-RU" b="1" i="1" dirty="0" err="1" smtClean="0"/>
              <a:t>допомога</a:t>
            </a:r>
            <a:r>
              <a:rPr lang="ru-RU" b="1" i="1" dirty="0" smtClean="0"/>
              <a:t>) </a:t>
            </a:r>
            <a:r>
              <a:rPr lang="ru-RU" i="1" dirty="0" smtClean="0"/>
              <a:t>- </a:t>
            </a:r>
            <a:r>
              <a:rPr lang="ru-RU" i="1" dirty="0" err="1" smtClean="0"/>
              <a:t>це</a:t>
            </a:r>
            <a:r>
              <a:rPr lang="ru-RU" i="1" dirty="0" smtClean="0"/>
              <a:t> комплексна система </a:t>
            </a:r>
            <a:r>
              <a:rPr lang="ru-RU" i="1" dirty="0" err="1" smtClean="0"/>
              <a:t>заходів</a:t>
            </a:r>
            <a:r>
              <a:rPr lang="ru-RU" i="1" dirty="0" smtClean="0"/>
              <a:t> </a:t>
            </a:r>
            <a:r>
              <a:rPr lang="ru-RU" i="1" dirty="0" err="1" smtClean="0"/>
              <a:t>супроводження</a:t>
            </a:r>
            <a:r>
              <a:rPr lang="ru-RU" i="1" dirty="0" smtClean="0"/>
              <a:t> особи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особливими</a:t>
            </a:r>
            <a:r>
              <a:rPr lang="ru-RU" i="1" dirty="0" smtClean="0"/>
              <a:t> </a:t>
            </a:r>
            <a:r>
              <a:rPr lang="ru-RU" i="1" dirty="0" err="1" smtClean="0"/>
              <a:t>освітніми</a:t>
            </a:r>
            <a:r>
              <a:rPr lang="ru-RU" i="1" dirty="0" smtClean="0"/>
              <a:t> потребами у </a:t>
            </a:r>
            <a:r>
              <a:rPr lang="ru-RU" i="1" dirty="0" err="1" smtClean="0"/>
              <a:t>процесі</a:t>
            </a:r>
            <a:r>
              <a:rPr lang="ru-RU" i="1" dirty="0" smtClean="0"/>
              <a:t> </a:t>
            </a:r>
            <a:r>
              <a:rPr lang="ru-RU" i="1" dirty="0" err="1" smtClean="0"/>
              <a:t>навчання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спрямовані</a:t>
            </a:r>
            <a:r>
              <a:rPr lang="ru-RU" i="1" dirty="0" smtClean="0"/>
              <a:t> на </a:t>
            </a:r>
            <a:r>
              <a:rPr lang="ru-RU" i="1" dirty="0" err="1" smtClean="0"/>
              <a:t>корекцію</a:t>
            </a:r>
            <a:r>
              <a:rPr lang="ru-RU" i="1" dirty="0" smtClean="0"/>
              <a:t> </a:t>
            </a:r>
            <a:r>
              <a:rPr lang="ru-RU" i="1" dirty="0" err="1" smtClean="0"/>
              <a:t>порушень</a:t>
            </a:r>
            <a:r>
              <a:rPr lang="ru-RU" i="1" dirty="0" smtClean="0"/>
              <a:t> шляхом </a:t>
            </a:r>
            <a:r>
              <a:rPr lang="ru-RU" i="1" dirty="0" err="1" smtClean="0"/>
              <a:t>розвитку</a:t>
            </a:r>
            <a:r>
              <a:rPr lang="ru-RU" i="1" dirty="0" smtClean="0"/>
              <a:t> </a:t>
            </a:r>
            <a:r>
              <a:rPr lang="ru-RU" i="1" dirty="0" err="1" smtClean="0"/>
              <a:t>особистості</a:t>
            </a:r>
            <a:r>
              <a:rPr lang="ru-RU" i="1" dirty="0" smtClean="0"/>
              <a:t>, </a:t>
            </a:r>
            <a:r>
              <a:rPr lang="ru-RU" i="1" dirty="0" err="1" smtClean="0"/>
              <a:t>її</a:t>
            </a:r>
            <a:r>
              <a:rPr lang="ru-RU" i="1" dirty="0" smtClean="0"/>
              <a:t> </a:t>
            </a:r>
            <a:r>
              <a:rPr lang="ru-RU" i="1" dirty="0" err="1" smtClean="0"/>
              <a:t>пізнавальної</a:t>
            </a:r>
            <a:r>
              <a:rPr lang="ru-RU" i="1" dirty="0" smtClean="0"/>
              <a:t> </a:t>
            </a:r>
            <a:r>
              <a:rPr lang="ru-RU" i="1" dirty="0" err="1" smtClean="0"/>
              <a:t>діяльності</a:t>
            </a:r>
            <a:r>
              <a:rPr lang="ru-RU" i="1" dirty="0" smtClean="0"/>
              <a:t>, </a:t>
            </a:r>
            <a:r>
              <a:rPr lang="ru-RU" i="1" dirty="0" err="1" smtClean="0"/>
              <a:t>емоційно-вольової</a:t>
            </a:r>
            <a:r>
              <a:rPr lang="ru-RU" i="1" dirty="0" smtClean="0"/>
              <a:t> </a:t>
            </a:r>
            <a:r>
              <a:rPr lang="ru-RU" i="1" dirty="0" err="1" smtClean="0"/>
              <a:t>сфери</a:t>
            </a:r>
            <a:r>
              <a:rPr lang="ru-RU" i="1" dirty="0" smtClean="0"/>
              <a:t> та </a:t>
            </a:r>
            <a:r>
              <a:rPr lang="ru-RU" i="1" dirty="0" err="1" smtClean="0"/>
              <a:t>мовлення</a:t>
            </a:r>
            <a:r>
              <a:rPr lang="ru-RU" i="1" dirty="0" smtClean="0"/>
              <a:t>. </a:t>
            </a:r>
          </a:p>
          <a:p>
            <a:r>
              <a:rPr lang="ru-RU" b="1" i="1" dirty="0" err="1" smtClean="0"/>
              <a:t>Психолого-педагогічний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супровід</a:t>
            </a:r>
            <a:r>
              <a:rPr lang="ru-RU" b="1" i="1" dirty="0" smtClean="0"/>
              <a:t> </a:t>
            </a:r>
            <a:r>
              <a:rPr lang="ru-RU" i="1" dirty="0" smtClean="0"/>
              <a:t>- </a:t>
            </a:r>
            <a:r>
              <a:rPr lang="ru-RU" i="1" dirty="0" err="1" smtClean="0"/>
              <a:t>це</a:t>
            </a:r>
            <a:r>
              <a:rPr lang="ru-RU" i="1" dirty="0" smtClean="0"/>
              <a:t> комплексна система </a:t>
            </a:r>
            <a:r>
              <a:rPr lang="ru-RU" i="1" dirty="0" err="1" smtClean="0"/>
              <a:t>заходів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організації</a:t>
            </a:r>
            <a:r>
              <a:rPr lang="ru-RU" i="1" dirty="0" smtClean="0"/>
              <a:t> </a:t>
            </a:r>
            <a:r>
              <a:rPr lang="ru-RU" i="1" dirty="0" err="1" smtClean="0"/>
              <a:t>освітнього</a:t>
            </a:r>
            <a:r>
              <a:rPr lang="ru-RU" i="1" dirty="0" smtClean="0"/>
              <a:t> </a:t>
            </a:r>
            <a:r>
              <a:rPr lang="ru-RU" i="1" dirty="0" err="1" smtClean="0"/>
              <a:t>процесу</a:t>
            </a:r>
            <a:r>
              <a:rPr lang="ru-RU" i="1" dirty="0" smtClean="0"/>
              <a:t> та </a:t>
            </a:r>
            <a:r>
              <a:rPr lang="ru-RU" i="1" dirty="0" err="1" smtClean="0"/>
              <a:t>розвитку</a:t>
            </a:r>
            <a:r>
              <a:rPr lang="ru-RU" i="1" dirty="0" smtClean="0"/>
              <a:t> </a:t>
            </a:r>
            <a:r>
              <a:rPr lang="ru-RU" i="1" dirty="0" err="1" smtClean="0"/>
              <a:t>дитини</a:t>
            </a:r>
            <a:r>
              <a:rPr lang="ru-RU" i="1" dirty="0" smtClean="0"/>
              <a:t>, </a:t>
            </a:r>
            <a:r>
              <a:rPr lang="ru-RU" i="1" dirty="0" err="1" smtClean="0"/>
              <a:t>передбачена</a:t>
            </a:r>
            <a:r>
              <a:rPr lang="ru-RU" i="1" dirty="0" smtClean="0"/>
              <a:t> </a:t>
            </a:r>
            <a:r>
              <a:rPr lang="ru-RU" i="1" dirty="0" err="1" smtClean="0"/>
              <a:t>індивідуальною</a:t>
            </a:r>
            <a:r>
              <a:rPr lang="ru-RU" i="1" dirty="0" smtClean="0"/>
              <a:t> </a:t>
            </a:r>
            <a:r>
              <a:rPr lang="ru-RU" i="1" dirty="0" err="1" smtClean="0"/>
              <a:t>програмою</a:t>
            </a:r>
            <a:r>
              <a:rPr lang="ru-RU" i="1" dirty="0" smtClean="0"/>
              <a:t> </a:t>
            </a:r>
            <a:r>
              <a:rPr lang="ru-RU" i="1" dirty="0" err="1" smtClean="0"/>
              <a:t>розвитку</a:t>
            </a:r>
            <a:r>
              <a:rPr lang="ru-RU" i="1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8124" y="365126"/>
            <a:ext cx="7127225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Постанови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Кабінету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Міністрів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України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5074" y="1663547"/>
            <a:ext cx="7160275" cy="4902506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sz="3700" b="1" dirty="0" smtClean="0"/>
              <a:t>Постанова </a:t>
            </a:r>
            <a:r>
              <a:rPr lang="ru-RU" sz="3700" b="1" dirty="0" err="1" smtClean="0"/>
              <a:t>Кабінету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Міністрів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України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від</a:t>
            </a:r>
            <a:r>
              <a:rPr lang="ru-RU" sz="3700" b="1" dirty="0" smtClean="0"/>
              <a:t> 15 </a:t>
            </a:r>
            <a:r>
              <a:rPr lang="ru-RU" sz="3700" b="1" dirty="0" err="1" smtClean="0"/>
              <a:t>серпня</a:t>
            </a:r>
            <a:r>
              <a:rPr lang="ru-RU" sz="3700" b="1" dirty="0" smtClean="0"/>
              <a:t> 2011 року № 872, “Про </a:t>
            </a:r>
            <a:r>
              <a:rPr lang="ru-RU" sz="3700" b="1" dirty="0" err="1" smtClean="0"/>
              <a:t>затвердження</a:t>
            </a:r>
            <a:r>
              <a:rPr lang="ru-RU" sz="3700" b="1" dirty="0" smtClean="0"/>
              <a:t> Порядку </a:t>
            </a:r>
            <a:r>
              <a:rPr lang="ru-RU" sz="3700" b="1" dirty="0" err="1" smtClean="0"/>
              <a:t>організації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інклюзивного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навчання</a:t>
            </a:r>
            <a:r>
              <a:rPr lang="ru-RU" sz="3700" b="1" dirty="0" smtClean="0"/>
              <a:t> у </a:t>
            </a:r>
            <a:r>
              <a:rPr lang="ru-RU" sz="3700" b="1" dirty="0" err="1" smtClean="0"/>
              <a:t>загальноосвітніх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навчальних</a:t>
            </a:r>
            <a:r>
              <a:rPr lang="ru-RU" sz="3700" b="1" dirty="0" smtClean="0"/>
              <a:t> закладах” (</a:t>
            </a:r>
            <a:r>
              <a:rPr lang="ru-RU" sz="3700" b="1" dirty="0" err="1" smtClean="0"/>
              <a:t>зі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змінами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внесеними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постановою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Кабінету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Міністрів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України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від</a:t>
            </a:r>
            <a:r>
              <a:rPr lang="ru-RU" sz="3700" b="1" dirty="0" smtClean="0"/>
              <a:t> 09.08.2017 № 588); </a:t>
            </a:r>
          </a:p>
          <a:p>
            <a:pPr>
              <a:lnSpc>
                <a:spcPct val="120000"/>
              </a:lnSpc>
            </a:pPr>
            <a:r>
              <a:rPr lang="ru-RU" sz="3700" b="1" dirty="0" smtClean="0"/>
              <a:t>Постанова </a:t>
            </a:r>
            <a:r>
              <a:rPr lang="ru-RU" sz="3700" b="1" dirty="0" err="1" smtClean="0"/>
              <a:t>Кабінету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Міністрів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України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від</a:t>
            </a:r>
            <a:r>
              <a:rPr lang="ru-RU" sz="3700" b="1" dirty="0" smtClean="0"/>
              <a:t> 12 </a:t>
            </a:r>
            <a:r>
              <a:rPr lang="ru-RU" sz="3700" b="1" dirty="0" err="1" smtClean="0"/>
              <a:t>липня</a:t>
            </a:r>
            <a:r>
              <a:rPr lang="ru-RU" sz="3700" b="1" dirty="0" smtClean="0"/>
              <a:t> 2017 року № 545 «Про </a:t>
            </a:r>
            <a:r>
              <a:rPr lang="ru-RU" sz="3700" b="1" dirty="0" err="1" smtClean="0"/>
              <a:t>затвердження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Положення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про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інклюзивно-ресурсний</a:t>
            </a:r>
            <a:r>
              <a:rPr lang="ru-RU" sz="3700" b="1" dirty="0" smtClean="0"/>
              <a:t> центр»; </a:t>
            </a:r>
          </a:p>
          <a:p>
            <a:pPr>
              <a:lnSpc>
                <a:spcPct val="120000"/>
              </a:lnSpc>
            </a:pPr>
            <a:r>
              <a:rPr lang="ru-RU" sz="3700" b="1" dirty="0" smtClean="0"/>
              <a:t>Постанова </a:t>
            </a:r>
            <a:r>
              <a:rPr lang="ru-RU" sz="3700" b="1" dirty="0" err="1" smtClean="0"/>
              <a:t>Кабінету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Міністрів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України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від</a:t>
            </a:r>
            <a:r>
              <a:rPr lang="ru-RU" sz="3700" b="1" dirty="0" smtClean="0"/>
              <a:t> 18 лютого 2017 року № 88 “Про </a:t>
            </a:r>
            <a:r>
              <a:rPr lang="ru-RU" sz="3700" b="1" dirty="0" err="1" smtClean="0"/>
              <a:t>затвердження</a:t>
            </a:r>
            <a:r>
              <a:rPr lang="ru-RU" sz="3700" b="1" dirty="0" smtClean="0"/>
              <a:t> Порядку та умов </a:t>
            </a:r>
            <a:r>
              <a:rPr lang="ru-RU" sz="3700" b="1" dirty="0" err="1" smtClean="0"/>
              <a:t>надання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субвенції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з</a:t>
            </a:r>
            <a:r>
              <a:rPr lang="ru-RU" sz="3700" b="1" dirty="0" smtClean="0"/>
              <a:t> державного бюджету </a:t>
            </a:r>
            <a:r>
              <a:rPr lang="ru-RU" sz="3700" b="1" dirty="0" err="1" smtClean="0"/>
              <a:t>місцевим</a:t>
            </a:r>
            <a:r>
              <a:rPr lang="ru-RU" sz="3700" b="1" dirty="0" smtClean="0"/>
              <a:t> бюджетам на </a:t>
            </a:r>
            <a:r>
              <a:rPr lang="ru-RU" sz="3700" b="1" dirty="0" err="1" smtClean="0"/>
              <a:t>надання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державної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підтримки</a:t>
            </a:r>
            <a:r>
              <a:rPr lang="ru-RU" sz="3700" b="1" dirty="0" smtClean="0"/>
              <a:t> особам </a:t>
            </a:r>
            <a:r>
              <a:rPr lang="ru-RU" sz="3700" b="1" dirty="0" err="1" smtClean="0"/>
              <a:t>з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особливими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освітніми</a:t>
            </a:r>
            <a:r>
              <a:rPr lang="ru-RU" sz="3700" b="1" dirty="0" smtClean="0"/>
              <a:t> потребами” (</a:t>
            </a:r>
            <a:r>
              <a:rPr lang="ru-RU" sz="3700" b="1" dirty="0" err="1" smtClean="0"/>
              <a:t>зі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змінами</a:t>
            </a:r>
            <a:r>
              <a:rPr lang="ru-RU" sz="3700" b="1" dirty="0" smtClean="0"/>
              <a:t>, </a:t>
            </a:r>
            <a:r>
              <a:rPr lang="ru-RU" sz="3700" b="1" dirty="0" err="1" smtClean="0"/>
              <a:t>внесеними</a:t>
            </a:r>
            <a:r>
              <a:rPr lang="ru-RU" sz="3700" b="1" dirty="0" smtClean="0"/>
              <a:t> </a:t>
            </a:r>
            <a:r>
              <a:rPr lang="ru-RU" sz="3700" b="1" dirty="0" err="1" smtClean="0"/>
              <a:t>постановою</a:t>
            </a:r>
            <a:r>
              <a:rPr lang="ru-RU" sz="3700" b="1" dirty="0" smtClean="0"/>
              <a:t> КМУ №863 </a:t>
            </a:r>
            <a:r>
              <a:rPr lang="ru-RU" sz="3700" b="1" dirty="0" err="1" smtClean="0"/>
              <a:t>від</a:t>
            </a:r>
            <a:r>
              <a:rPr lang="ru-RU" sz="3700" b="1" dirty="0" smtClean="0"/>
              <a:t> 15 листопада 2017 року).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3378" y="672028"/>
            <a:ext cx="6961972" cy="2159307"/>
          </a:xfrm>
        </p:spPr>
        <p:txBody>
          <a:bodyPr>
            <a:normAutofit fontScale="90000"/>
          </a:bodyPr>
          <a:lstStyle/>
          <a:p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Інклюзивно-ресурсні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центри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утворюють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щоб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забезпечити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права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дітей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з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особливими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освітніми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потребами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віком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від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2-х до 18-ти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років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здобуття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дошкільної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та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загальної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середньої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</a:rPr>
              <a:t>освіти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87276" y="2478795"/>
            <a:ext cx="7028073" cy="3698167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Саме</a:t>
            </a:r>
            <a:r>
              <a:rPr lang="ru-RU" sz="2000" dirty="0" smtClean="0"/>
              <a:t> тому </a:t>
            </a:r>
            <a:r>
              <a:rPr lang="ru-RU" sz="2000" dirty="0" err="1" smtClean="0"/>
              <a:t>ресурсні</a:t>
            </a:r>
            <a:r>
              <a:rPr lang="ru-RU" sz="2000" dirty="0" smtClean="0"/>
              <a:t> </a:t>
            </a:r>
            <a:r>
              <a:rPr lang="ru-RU" sz="2000" dirty="0" err="1" smtClean="0"/>
              <a:t>центри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виконують</a:t>
            </a:r>
            <a:r>
              <a:rPr lang="ru-RU" sz="2000" dirty="0" smtClean="0"/>
              <a:t> </a:t>
            </a:r>
            <a:r>
              <a:rPr lang="uk-UA" sz="2000" dirty="0" smtClean="0"/>
              <a:t>дві </a:t>
            </a:r>
            <a:r>
              <a:rPr lang="ru-RU" sz="2000" dirty="0" err="1" smtClean="0"/>
              <a:t>ролі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1) </a:t>
            </a:r>
            <a:r>
              <a:rPr lang="ru-RU" sz="2000" dirty="0" err="1" smtClean="0"/>
              <a:t>надання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підтримки</a:t>
            </a:r>
            <a:r>
              <a:rPr lang="ru-RU" sz="2000" dirty="0" smtClean="0"/>
              <a:t> </a:t>
            </a:r>
            <a:r>
              <a:rPr lang="ru-RU" sz="2000" dirty="0" err="1" smtClean="0"/>
              <a:t>окремим</a:t>
            </a:r>
            <a:r>
              <a:rPr lang="ru-RU" sz="2000" dirty="0" smtClean="0"/>
              <a:t> особам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особливими</a:t>
            </a:r>
            <a:r>
              <a:rPr lang="ru-RU" sz="2000" dirty="0" smtClean="0"/>
              <a:t> потребами;</a:t>
            </a:r>
          </a:p>
          <a:p>
            <a:r>
              <a:rPr lang="ru-RU" sz="2000" dirty="0" smtClean="0"/>
              <a:t>2) </a:t>
            </a:r>
            <a:r>
              <a:rPr lang="ru-RU" sz="2000" dirty="0" err="1" smtClean="0"/>
              <a:t>надання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підтримки</a:t>
            </a:r>
            <a:r>
              <a:rPr lang="ru-RU" sz="2000" dirty="0" smtClean="0"/>
              <a:t> </a:t>
            </a:r>
            <a:r>
              <a:rPr lang="ru-RU" sz="2000" dirty="0" err="1" smtClean="0"/>
              <a:t>школі</a:t>
            </a:r>
            <a:r>
              <a:rPr lang="ru-RU" sz="2000" dirty="0" smtClean="0"/>
              <a:t>, </a:t>
            </a:r>
            <a:r>
              <a:rPr lang="ru-RU" sz="2000" dirty="0" err="1" smtClean="0"/>
              <a:t>сім’ї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громаді</a:t>
            </a:r>
            <a:r>
              <a:rPr lang="ru-RU" sz="2000" dirty="0" smtClean="0"/>
              <a:t>, до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залучені</a:t>
            </a:r>
            <a:r>
              <a:rPr lang="ru-RU" sz="2000" dirty="0" smtClean="0"/>
              <a:t> </a:t>
            </a:r>
            <a:r>
              <a:rPr lang="ru-RU" sz="2000" dirty="0" err="1" smtClean="0"/>
              <a:t>ці</a:t>
            </a:r>
            <a:r>
              <a:rPr lang="ru-RU" sz="2000" dirty="0" smtClean="0"/>
              <a:t> люди.</a:t>
            </a:r>
          </a:p>
          <a:p>
            <a:pPr>
              <a:buNone/>
            </a:pPr>
            <a:r>
              <a:rPr lang="ru-RU" sz="2000" dirty="0" smtClean="0"/>
              <a:t>    </a:t>
            </a:r>
            <a:r>
              <a:rPr lang="ru-RU" sz="2000" dirty="0" err="1" smtClean="0"/>
              <a:t>Така</a:t>
            </a:r>
            <a:r>
              <a:rPr lang="ru-RU" sz="2000" dirty="0" smtClean="0"/>
              <a:t> </a:t>
            </a:r>
            <a:r>
              <a:rPr lang="ru-RU" sz="2000" dirty="0" err="1" smtClean="0"/>
              <a:t>двоєдина</a:t>
            </a:r>
            <a:r>
              <a:rPr lang="ru-RU" sz="2000" dirty="0" smtClean="0"/>
              <a:t> </a:t>
            </a:r>
            <a:r>
              <a:rPr lang="ru-RU" sz="2000" dirty="0" err="1" smtClean="0"/>
              <a:t>спрямованість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ресурсних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центрів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цілком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відповідає</a:t>
            </a:r>
            <a:r>
              <a:rPr lang="ru-RU" sz="2000" dirty="0" smtClean="0"/>
              <a:t> </a:t>
            </a:r>
            <a:r>
              <a:rPr lang="ru-RU" sz="2000" dirty="0" err="1" smtClean="0"/>
              <a:t>сучасному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визначенню</a:t>
            </a:r>
            <a:r>
              <a:rPr lang="ru-RU" sz="2000" dirty="0" smtClean="0"/>
              <a:t> </a:t>
            </a:r>
            <a:r>
              <a:rPr lang="ru-RU" sz="2000" dirty="0" err="1" smtClean="0"/>
              <a:t>інвалідності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зазначеному</a:t>
            </a:r>
            <a:r>
              <a:rPr lang="ru-RU" sz="2000" dirty="0" smtClean="0"/>
              <a:t> в </a:t>
            </a:r>
            <a:r>
              <a:rPr lang="ru-RU" sz="2000" dirty="0" err="1" smtClean="0"/>
              <a:t>Конвенції</a:t>
            </a:r>
            <a:r>
              <a:rPr lang="ru-RU" sz="2000" dirty="0" smtClean="0"/>
              <a:t> ООН «Про права людей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інвалідністю</a:t>
            </a:r>
            <a:r>
              <a:rPr lang="ru-RU" sz="2000" dirty="0" smtClean="0"/>
              <a:t>», де </a:t>
            </a:r>
            <a:r>
              <a:rPr lang="ru-RU" sz="2000" dirty="0" err="1" smtClean="0"/>
              <a:t>наголошується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інвалідність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результатом </a:t>
            </a:r>
            <a:r>
              <a:rPr lang="ru-RU" sz="2000" dirty="0" err="1" smtClean="0"/>
              <a:t>взаємодії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інвалідністю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бар’єрами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в </a:t>
            </a:r>
            <a:r>
              <a:rPr lang="ru-RU" sz="2000" dirty="0" err="1" smtClean="0"/>
              <a:t>навколишньому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середовищі</a:t>
            </a:r>
            <a:r>
              <a:rPr lang="ru-RU" sz="2000" dirty="0" smtClean="0"/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748" y="365126"/>
            <a:ext cx="6719601" cy="8687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Функції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інклюзивно-ресурсного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центру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2704" y="1498294"/>
            <a:ext cx="7844008" cy="467866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8000" dirty="0" err="1" smtClean="0"/>
              <a:t>проведення</a:t>
            </a:r>
            <a:r>
              <a:rPr lang="ru-RU" sz="8000" dirty="0" smtClean="0"/>
              <a:t> </a:t>
            </a:r>
            <a:r>
              <a:rPr lang="ru-RU" sz="8000" dirty="0" err="1" smtClean="0"/>
              <a:t>комплексної</a:t>
            </a:r>
            <a:r>
              <a:rPr lang="ru-RU" sz="8000" dirty="0" smtClean="0"/>
              <a:t> </a:t>
            </a:r>
            <a:r>
              <a:rPr lang="ru-RU" sz="8000" dirty="0" err="1" smtClean="0"/>
              <a:t>оцінки</a:t>
            </a:r>
            <a:r>
              <a:rPr lang="ru-RU" sz="8000" dirty="0" smtClean="0"/>
              <a:t> </a:t>
            </a:r>
            <a:r>
              <a:rPr lang="ru-RU" sz="8000" dirty="0" err="1" smtClean="0"/>
              <a:t>дітей</a:t>
            </a:r>
            <a:r>
              <a:rPr lang="ru-RU" sz="8000" dirty="0" smtClean="0"/>
              <a:t> </a:t>
            </a:r>
            <a:r>
              <a:rPr lang="ru-RU" sz="8000" dirty="0" err="1" smtClean="0"/>
              <a:t>від</a:t>
            </a:r>
            <a:r>
              <a:rPr lang="ru-RU" sz="8000" dirty="0" smtClean="0"/>
              <a:t> 2 до 18 </a:t>
            </a:r>
            <a:r>
              <a:rPr lang="ru-RU" sz="8000" dirty="0" err="1" smtClean="0"/>
              <a:t>років</a:t>
            </a:r>
            <a:r>
              <a:rPr lang="ru-RU" sz="8000" dirty="0" smtClean="0"/>
              <a:t> </a:t>
            </a:r>
            <a:r>
              <a:rPr lang="ru-RU" sz="8000" dirty="0" err="1" smtClean="0"/>
              <a:t>з</a:t>
            </a:r>
            <a:r>
              <a:rPr lang="ru-RU" sz="8000" dirty="0" smtClean="0"/>
              <a:t> метою </a:t>
            </a:r>
            <a:r>
              <a:rPr lang="ru-RU" sz="8000" dirty="0" err="1" smtClean="0"/>
              <a:t>визначення</a:t>
            </a:r>
            <a:r>
              <a:rPr lang="ru-RU" sz="8000" dirty="0" smtClean="0"/>
              <a:t> </a:t>
            </a:r>
            <a:r>
              <a:rPr lang="ru-RU" sz="8000" dirty="0" err="1" smtClean="0"/>
              <a:t>особливих</a:t>
            </a:r>
            <a:r>
              <a:rPr lang="ru-RU" sz="8000" dirty="0" smtClean="0"/>
              <a:t> </a:t>
            </a:r>
            <a:r>
              <a:rPr lang="ru-RU" sz="8000" dirty="0" err="1" smtClean="0"/>
              <a:t>освітніх</a:t>
            </a:r>
            <a:r>
              <a:rPr lang="ru-RU" sz="8000" dirty="0" smtClean="0"/>
              <a:t> потреб </a:t>
            </a:r>
            <a:r>
              <a:rPr lang="ru-RU" sz="8000" dirty="0" err="1" smtClean="0"/>
              <a:t>дитини</a:t>
            </a:r>
            <a:r>
              <a:rPr lang="ru-RU" sz="8000" dirty="0" smtClean="0"/>
              <a:t>, </a:t>
            </a:r>
            <a:r>
              <a:rPr lang="ru-RU" sz="8000" dirty="0" err="1" smtClean="0"/>
              <a:t>розроблення</a:t>
            </a:r>
            <a:r>
              <a:rPr lang="ru-RU" sz="8000" dirty="0" smtClean="0"/>
              <a:t> </a:t>
            </a:r>
            <a:r>
              <a:rPr lang="ru-RU" sz="8000" dirty="0" err="1" smtClean="0"/>
              <a:t>рекомендацій</a:t>
            </a:r>
            <a:r>
              <a:rPr lang="ru-RU" sz="8000" dirty="0" smtClean="0"/>
              <a:t> </a:t>
            </a:r>
            <a:r>
              <a:rPr lang="ru-RU" sz="8000" dirty="0" err="1" smtClean="0"/>
              <a:t>щодо</a:t>
            </a:r>
            <a:r>
              <a:rPr lang="ru-RU" sz="8000" dirty="0" smtClean="0"/>
              <a:t> </a:t>
            </a:r>
            <a:r>
              <a:rPr lang="ru-RU" sz="8000" dirty="0" err="1" smtClean="0"/>
              <a:t>програми</a:t>
            </a:r>
            <a:r>
              <a:rPr lang="ru-RU" sz="8000" dirty="0" smtClean="0"/>
              <a:t> </a:t>
            </a:r>
            <a:r>
              <a:rPr lang="ru-RU" sz="8000" dirty="0" err="1" smtClean="0"/>
              <a:t>навчання</a:t>
            </a:r>
            <a:r>
              <a:rPr lang="ru-RU" sz="8000" dirty="0" smtClean="0"/>
              <a:t>, </a:t>
            </a:r>
            <a:r>
              <a:rPr lang="ru-RU" sz="8000" dirty="0" err="1" smtClean="0"/>
              <a:t>особливостей</a:t>
            </a:r>
            <a:r>
              <a:rPr lang="ru-RU" sz="8000" dirty="0" smtClean="0"/>
              <a:t> </a:t>
            </a:r>
            <a:r>
              <a:rPr lang="ru-RU" sz="8000" dirty="0" err="1" smtClean="0"/>
              <a:t>організації</a:t>
            </a:r>
            <a:r>
              <a:rPr lang="ru-RU" sz="8000" dirty="0" smtClean="0"/>
              <a:t> </a:t>
            </a:r>
            <a:r>
              <a:rPr lang="ru-RU" sz="8000" dirty="0" err="1" smtClean="0"/>
              <a:t>психолого-педагогічної</a:t>
            </a:r>
            <a:r>
              <a:rPr lang="ru-RU" sz="8000" dirty="0" smtClean="0"/>
              <a:t> </a:t>
            </a:r>
            <a:r>
              <a:rPr lang="ru-RU" sz="8000" dirty="0" err="1" smtClean="0"/>
              <a:t>допомоги</a:t>
            </a:r>
            <a:r>
              <a:rPr lang="ru-RU" sz="8000" dirty="0" smtClean="0"/>
              <a:t> </a:t>
            </a:r>
            <a:r>
              <a:rPr lang="ru-RU" sz="8000" dirty="0" err="1" smtClean="0"/>
              <a:t>відповідно</a:t>
            </a:r>
            <a:r>
              <a:rPr lang="ru-RU" sz="8000" dirty="0" smtClean="0"/>
              <a:t> до </a:t>
            </a:r>
            <a:r>
              <a:rPr lang="ru-RU" sz="8000" dirty="0" err="1" smtClean="0"/>
              <a:t>потенційних</a:t>
            </a:r>
            <a:r>
              <a:rPr lang="ru-RU" sz="8000" dirty="0" smtClean="0"/>
              <a:t> </a:t>
            </a:r>
            <a:r>
              <a:rPr lang="ru-RU" sz="8000" dirty="0" err="1" smtClean="0"/>
              <a:t>можливостей</a:t>
            </a:r>
            <a:r>
              <a:rPr lang="ru-RU" sz="8000" dirty="0" smtClean="0"/>
              <a:t> </a:t>
            </a:r>
            <a:r>
              <a:rPr lang="ru-RU" sz="8000" dirty="0" err="1" smtClean="0"/>
              <a:t>психофізичного</a:t>
            </a:r>
            <a:r>
              <a:rPr lang="ru-RU" sz="8000" dirty="0" smtClean="0"/>
              <a:t> </a:t>
            </a:r>
            <a:r>
              <a:rPr lang="ru-RU" sz="8000" dirty="0" err="1" smtClean="0"/>
              <a:t>розвитку</a:t>
            </a:r>
            <a:r>
              <a:rPr lang="ru-RU" sz="8000" dirty="0" smtClean="0"/>
              <a:t> </a:t>
            </a:r>
            <a:r>
              <a:rPr lang="ru-RU" sz="8000" dirty="0" err="1" smtClean="0"/>
              <a:t>дитини</a:t>
            </a:r>
            <a:r>
              <a:rPr lang="ru-RU" sz="8000" dirty="0" smtClean="0"/>
              <a:t>; </a:t>
            </a:r>
          </a:p>
          <a:p>
            <a:r>
              <a:rPr lang="ru-RU" sz="8000" dirty="0" err="1" smtClean="0"/>
              <a:t>надання</a:t>
            </a:r>
            <a:r>
              <a:rPr lang="ru-RU" sz="8000" dirty="0" smtClean="0"/>
              <a:t> </a:t>
            </a:r>
            <a:r>
              <a:rPr lang="ru-RU" sz="8000" dirty="0" err="1" smtClean="0"/>
              <a:t>психолого-педагогічної</a:t>
            </a:r>
            <a:r>
              <a:rPr lang="ru-RU" sz="8000" dirty="0" smtClean="0"/>
              <a:t> </a:t>
            </a:r>
            <a:r>
              <a:rPr lang="ru-RU" sz="8000" dirty="0" err="1" smtClean="0"/>
              <a:t>допомоги</a:t>
            </a:r>
            <a:r>
              <a:rPr lang="ru-RU" sz="8000" dirty="0" smtClean="0"/>
              <a:t> </a:t>
            </a:r>
            <a:r>
              <a:rPr lang="ru-RU" sz="8000" dirty="0" err="1" smtClean="0"/>
              <a:t>дітям</a:t>
            </a:r>
            <a:r>
              <a:rPr lang="ru-RU" sz="8000" dirty="0" smtClean="0"/>
              <a:t> </a:t>
            </a:r>
            <a:r>
              <a:rPr lang="ru-RU" sz="8000" dirty="0" err="1" smtClean="0"/>
              <a:t>з</a:t>
            </a:r>
            <a:r>
              <a:rPr lang="ru-RU" sz="8000" dirty="0" smtClean="0"/>
              <a:t> </a:t>
            </a:r>
            <a:r>
              <a:rPr lang="ru-RU" sz="8000" dirty="0" err="1" smtClean="0"/>
              <a:t>особливими</a:t>
            </a:r>
            <a:r>
              <a:rPr lang="ru-RU" sz="8000" dirty="0" smtClean="0"/>
              <a:t> </a:t>
            </a:r>
            <a:r>
              <a:rPr lang="ru-RU" sz="8000" dirty="0" err="1" smtClean="0"/>
              <a:t>освітніми</a:t>
            </a:r>
            <a:r>
              <a:rPr lang="ru-RU" sz="8000" dirty="0" smtClean="0"/>
              <a:t> потребами, </a:t>
            </a:r>
            <a:r>
              <a:rPr lang="ru-RU" sz="8000" dirty="0" err="1" smtClean="0"/>
              <a:t>які</a:t>
            </a:r>
            <a:r>
              <a:rPr lang="ru-RU" sz="8000" dirty="0" smtClean="0"/>
              <a:t> </a:t>
            </a:r>
            <a:r>
              <a:rPr lang="ru-RU" sz="8000" dirty="0" err="1" smtClean="0"/>
              <a:t>навчаються</a:t>
            </a:r>
            <a:r>
              <a:rPr lang="ru-RU" sz="8000" dirty="0" smtClean="0"/>
              <a:t> у </a:t>
            </a:r>
            <a:r>
              <a:rPr lang="ru-RU" sz="8000" dirty="0" err="1" smtClean="0"/>
              <a:t>дошкільних</a:t>
            </a:r>
            <a:r>
              <a:rPr lang="ru-RU" sz="8000" dirty="0" smtClean="0"/>
              <a:t> та </a:t>
            </a:r>
            <a:r>
              <a:rPr lang="ru-RU" sz="8000" dirty="0" err="1" smtClean="0"/>
              <a:t>загальноосвітніх</a:t>
            </a:r>
            <a:r>
              <a:rPr lang="ru-RU" sz="8000" dirty="0" smtClean="0"/>
              <a:t> </a:t>
            </a:r>
            <a:r>
              <a:rPr lang="ru-RU" sz="8000" dirty="0" err="1" smtClean="0"/>
              <a:t>навчальних</a:t>
            </a:r>
            <a:r>
              <a:rPr lang="ru-RU" sz="8000" dirty="0" smtClean="0"/>
              <a:t> закладах (не </a:t>
            </a:r>
            <a:r>
              <a:rPr lang="ru-RU" sz="8000" dirty="0" err="1" smtClean="0"/>
              <a:t>відвідують</a:t>
            </a:r>
            <a:r>
              <a:rPr lang="ru-RU" sz="8000" dirty="0" smtClean="0"/>
              <a:t> </a:t>
            </a:r>
            <a:r>
              <a:rPr lang="ru-RU" sz="8000" dirty="0" err="1" smtClean="0"/>
              <a:t>навчальні</a:t>
            </a:r>
            <a:r>
              <a:rPr lang="ru-RU" sz="8000" dirty="0" smtClean="0"/>
              <a:t> </a:t>
            </a:r>
            <a:r>
              <a:rPr lang="ru-RU" sz="8000" dirty="0" err="1" smtClean="0"/>
              <a:t>заклади</a:t>
            </a:r>
            <a:r>
              <a:rPr lang="ru-RU" sz="8000" dirty="0" smtClean="0"/>
              <a:t>), </a:t>
            </a:r>
            <a:r>
              <a:rPr lang="ru-RU" sz="8000" dirty="0" err="1" smtClean="0"/>
              <a:t>здобувають</a:t>
            </a:r>
            <a:r>
              <a:rPr lang="ru-RU" sz="8000" dirty="0" smtClean="0"/>
              <a:t> </a:t>
            </a:r>
            <a:r>
              <a:rPr lang="ru-RU" sz="8000" dirty="0" err="1" smtClean="0"/>
              <a:t>повну</a:t>
            </a:r>
            <a:r>
              <a:rPr lang="ru-RU" sz="8000" dirty="0" smtClean="0"/>
              <a:t> </a:t>
            </a:r>
            <a:r>
              <a:rPr lang="ru-RU" sz="8000" dirty="0" err="1" smtClean="0"/>
              <a:t>загальну</a:t>
            </a:r>
            <a:r>
              <a:rPr lang="ru-RU" sz="8000" dirty="0" smtClean="0"/>
              <a:t> </a:t>
            </a:r>
            <a:r>
              <a:rPr lang="ru-RU" sz="8000" dirty="0" err="1" smtClean="0"/>
              <a:t>середню</a:t>
            </a:r>
            <a:r>
              <a:rPr lang="ru-RU" sz="8000" dirty="0" smtClean="0"/>
              <a:t> </a:t>
            </a:r>
            <a:r>
              <a:rPr lang="ru-RU" sz="8000" dirty="0" err="1" smtClean="0"/>
              <a:t>освіту</a:t>
            </a:r>
            <a:r>
              <a:rPr lang="ru-RU" sz="8000" dirty="0" smtClean="0"/>
              <a:t> у </a:t>
            </a:r>
            <a:r>
              <a:rPr lang="ru-RU" sz="8000" dirty="0" err="1" smtClean="0"/>
              <a:t>професійно-технічних</a:t>
            </a:r>
            <a:r>
              <a:rPr lang="ru-RU" sz="8000" dirty="0" smtClean="0"/>
              <a:t> </a:t>
            </a:r>
            <a:r>
              <a:rPr lang="ru-RU" sz="8000" dirty="0" err="1" smtClean="0"/>
              <a:t>навчальних</a:t>
            </a:r>
            <a:r>
              <a:rPr lang="ru-RU" sz="8000" dirty="0" smtClean="0"/>
              <a:t> закладах та не </a:t>
            </a:r>
            <a:r>
              <a:rPr lang="ru-RU" sz="8000" dirty="0" err="1" smtClean="0"/>
              <a:t>отримують</a:t>
            </a:r>
            <a:r>
              <a:rPr lang="ru-RU" sz="8000" dirty="0" smtClean="0"/>
              <a:t> </a:t>
            </a:r>
            <a:r>
              <a:rPr lang="ru-RU" sz="8000" dirty="0" err="1" smtClean="0"/>
              <a:t>відповідної</a:t>
            </a:r>
            <a:r>
              <a:rPr lang="ru-RU" sz="8000" dirty="0" smtClean="0"/>
              <a:t> </a:t>
            </a:r>
            <a:r>
              <a:rPr lang="ru-RU" sz="8000" dirty="0" err="1" smtClean="0"/>
              <a:t>допомоги</a:t>
            </a:r>
            <a:r>
              <a:rPr lang="ru-RU" sz="8000" dirty="0" smtClean="0"/>
              <a:t>; робота </a:t>
            </a:r>
            <a:r>
              <a:rPr lang="ru-RU" sz="8000" dirty="0" err="1" smtClean="0"/>
              <a:t>із</a:t>
            </a:r>
            <a:r>
              <a:rPr lang="ru-RU" sz="8000" dirty="0" smtClean="0"/>
              <a:t> </a:t>
            </a:r>
            <a:r>
              <a:rPr lang="ru-RU" sz="8000" dirty="0" err="1" smtClean="0"/>
              <a:t>с’імями</a:t>
            </a:r>
            <a:r>
              <a:rPr lang="ru-RU" sz="8000" dirty="0" smtClean="0"/>
              <a:t> таких </a:t>
            </a:r>
            <a:r>
              <a:rPr lang="ru-RU" sz="8000" dirty="0" err="1" smtClean="0"/>
              <a:t>дітей</a:t>
            </a:r>
            <a:r>
              <a:rPr lang="ru-RU" sz="8000" dirty="0" smtClean="0"/>
              <a:t>; </a:t>
            </a:r>
          </a:p>
          <a:p>
            <a:r>
              <a:rPr lang="ru-RU" sz="8000" dirty="0" err="1" smtClean="0"/>
              <a:t>ведення</a:t>
            </a:r>
            <a:r>
              <a:rPr lang="ru-RU" sz="8000" dirty="0" smtClean="0"/>
              <a:t> </a:t>
            </a:r>
            <a:r>
              <a:rPr lang="ru-RU" sz="8000" dirty="0" err="1" smtClean="0"/>
              <a:t>реєстру</a:t>
            </a:r>
            <a:r>
              <a:rPr lang="ru-RU" sz="8000" dirty="0" smtClean="0"/>
              <a:t> </a:t>
            </a:r>
            <a:r>
              <a:rPr lang="ru-RU" sz="8000" dirty="0" err="1" smtClean="0"/>
              <a:t>дітей</a:t>
            </a:r>
            <a:r>
              <a:rPr lang="ru-RU" sz="8000" dirty="0" smtClean="0"/>
              <a:t>, </a:t>
            </a:r>
            <a:r>
              <a:rPr lang="ru-RU" sz="8000" dirty="0" err="1" smtClean="0"/>
              <a:t>які</a:t>
            </a:r>
            <a:r>
              <a:rPr lang="ru-RU" sz="8000" dirty="0" smtClean="0"/>
              <a:t> </a:t>
            </a:r>
            <a:r>
              <a:rPr lang="ru-RU" sz="8000" dirty="0" err="1" smtClean="0"/>
              <a:t>пройшли</a:t>
            </a:r>
            <a:r>
              <a:rPr lang="ru-RU" sz="8000" dirty="0" smtClean="0"/>
              <a:t> </a:t>
            </a:r>
            <a:r>
              <a:rPr lang="ru-RU" sz="8000" dirty="0" err="1" smtClean="0"/>
              <a:t>комплексну</a:t>
            </a:r>
            <a:r>
              <a:rPr lang="ru-RU" sz="8000" dirty="0" smtClean="0"/>
              <a:t> </a:t>
            </a:r>
            <a:r>
              <a:rPr lang="ru-RU" sz="8000" dirty="0" err="1" smtClean="0"/>
              <a:t>оцінку</a:t>
            </a:r>
            <a:r>
              <a:rPr lang="ru-RU" sz="8000" dirty="0" smtClean="0"/>
              <a:t> </a:t>
            </a:r>
            <a:r>
              <a:rPr lang="ru-RU" sz="8000" dirty="0" err="1" smtClean="0"/>
              <a:t>і</a:t>
            </a:r>
            <a:r>
              <a:rPr lang="ru-RU" sz="8000" dirty="0" smtClean="0"/>
              <a:t> </a:t>
            </a:r>
            <a:r>
              <a:rPr lang="ru-RU" sz="8000" dirty="0" err="1" smtClean="0"/>
              <a:t>перебувають</a:t>
            </a:r>
            <a:r>
              <a:rPr lang="ru-RU" sz="8000" dirty="0" smtClean="0"/>
              <a:t> на </a:t>
            </a:r>
            <a:r>
              <a:rPr lang="ru-RU" sz="8000" dirty="0" err="1" smtClean="0"/>
              <a:t>обліку</a:t>
            </a:r>
            <a:r>
              <a:rPr lang="ru-RU" sz="8000" dirty="0" smtClean="0"/>
              <a:t> в </a:t>
            </a:r>
            <a:r>
              <a:rPr lang="ru-RU" sz="8000" dirty="0" err="1" smtClean="0"/>
              <a:t>центрі</a:t>
            </a:r>
            <a:r>
              <a:rPr lang="ru-RU" sz="8000" dirty="0" smtClean="0"/>
              <a:t> за </a:t>
            </a:r>
            <a:r>
              <a:rPr lang="ru-RU" sz="8000" dirty="0" err="1" smtClean="0"/>
              <a:t>згодою</a:t>
            </a:r>
            <a:r>
              <a:rPr lang="ru-RU" sz="8000" dirty="0" smtClean="0"/>
              <a:t> </a:t>
            </a:r>
            <a:r>
              <a:rPr lang="ru-RU" sz="8000" dirty="0" err="1" smtClean="0"/>
              <a:t>батьків</a:t>
            </a:r>
            <a:r>
              <a:rPr lang="ru-RU" sz="8000" dirty="0" smtClean="0"/>
              <a:t> (одного </a:t>
            </a:r>
            <a:r>
              <a:rPr lang="ru-RU" sz="8000" dirty="0" err="1" smtClean="0"/>
              <a:t>з</a:t>
            </a:r>
            <a:r>
              <a:rPr lang="ru-RU" sz="8000" dirty="0" smtClean="0"/>
              <a:t> </a:t>
            </a:r>
            <a:r>
              <a:rPr lang="ru-RU" sz="8000" dirty="0" err="1" smtClean="0"/>
              <a:t>батьків</a:t>
            </a:r>
            <a:r>
              <a:rPr lang="ru-RU" sz="8000" dirty="0" smtClean="0"/>
              <a:t>) </a:t>
            </a:r>
            <a:r>
              <a:rPr lang="ru-RU" sz="8000" dirty="0" err="1" smtClean="0"/>
              <a:t>або</a:t>
            </a:r>
            <a:r>
              <a:rPr lang="ru-RU" sz="8000" dirty="0" smtClean="0"/>
              <a:t> </a:t>
            </a:r>
            <a:r>
              <a:rPr lang="ru-RU" sz="8000" dirty="0" err="1" smtClean="0"/>
              <a:t>законних</a:t>
            </a:r>
            <a:r>
              <a:rPr lang="ru-RU" sz="8000" dirty="0" smtClean="0"/>
              <a:t> </a:t>
            </a:r>
            <a:r>
              <a:rPr lang="ru-RU" sz="8000" dirty="0" err="1" smtClean="0"/>
              <a:t>представників</a:t>
            </a:r>
            <a:r>
              <a:rPr lang="ru-RU" sz="8000" dirty="0" smtClean="0"/>
              <a:t> на </a:t>
            </a:r>
            <a:r>
              <a:rPr lang="ru-RU" sz="8000" dirty="0" err="1" smtClean="0"/>
              <a:t>обробку</a:t>
            </a:r>
            <a:r>
              <a:rPr lang="ru-RU" sz="8000" dirty="0" smtClean="0"/>
              <a:t> </a:t>
            </a:r>
            <a:r>
              <a:rPr lang="ru-RU" sz="8000" dirty="0" err="1" smtClean="0"/>
              <a:t>персональних</a:t>
            </a:r>
            <a:r>
              <a:rPr lang="ru-RU" sz="8000" dirty="0" smtClean="0"/>
              <a:t> </a:t>
            </a:r>
            <a:r>
              <a:rPr lang="ru-RU" sz="8000" dirty="0" err="1" smtClean="0"/>
              <a:t>даних</a:t>
            </a:r>
            <a:r>
              <a:rPr lang="ru-RU" sz="8000" dirty="0" smtClean="0"/>
              <a:t> </a:t>
            </a:r>
            <a:r>
              <a:rPr lang="ru-RU" sz="8000" dirty="0" err="1" smtClean="0"/>
              <a:t>неповнолітньої</a:t>
            </a:r>
            <a:r>
              <a:rPr lang="ru-RU" sz="8000" dirty="0" smtClean="0"/>
              <a:t> </a:t>
            </a:r>
            <a:r>
              <a:rPr lang="ru-RU" sz="8000" dirty="0" err="1" smtClean="0"/>
              <a:t>дитини</a:t>
            </a:r>
            <a:r>
              <a:rPr lang="ru-RU" sz="8000" dirty="0" smtClean="0"/>
              <a:t>; </a:t>
            </a:r>
          </a:p>
          <a:p>
            <a:r>
              <a:rPr lang="ru-RU" sz="8000" dirty="0" err="1" smtClean="0"/>
              <a:t>ведення</a:t>
            </a:r>
            <a:r>
              <a:rPr lang="ru-RU" sz="8000" dirty="0" smtClean="0"/>
              <a:t> </a:t>
            </a:r>
            <a:r>
              <a:rPr lang="ru-RU" sz="8000" dirty="0" err="1" smtClean="0"/>
              <a:t>реєстрів</a:t>
            </a:r>
            <a:r>
              <a:rPr lang="ru-RU" sz="8000" dirty="0" smtClean="0"/>
              <a:t> </a:t>
            </a:r>
            <a:r>
              <a:rPr lang="ru-RU" sz="8000" dirty="0" err="1" smtClean="0"/>
              <a:t>фахівців</a:t>
            </a:r>
            <a:r>
              <a:rPr lang="ru-RU" sz="8000" dirty="0" smtClean="0"/>
              <a:t> та </a:t>
            </a:r>
            <a:r>
              <a:rPr lang="ru-RU" sz="8000" dirty="0" err="1" smtClean="0"/>
              <a:t>закладів</a:t>
            </a:r>
            <a:r>
              <a:rPr lang="ru-RU" sz="8000" dirty="0" smtClean="0"/>
              <a:t> </a:t>
            </a:r>
            <a:r>
              <a:rPr lang="ru-RU" sz="8000" dirty="0" err="1" smtClean="0"/>
              <a:t>освіти</a:t>
            </a:r>
            <a:r>
              <a:rPr lang="ru-RU" sz="8000" dirty="0" smtClean="0"/>
              <a:t>, </a:t>
            </a:r>
            <a:r>
              <a:rPr lang="ru-RU" sz="8000" dirty="0" err="1" smtClean="0"/>
              <a:t>охорони</a:t>
            </a:r>
            <a:r>
              <a:rPr lang="ru-RU" sz="8000" dirty="0" smtClean="0"/>
              <a:t> </a:t>
            </a:r>
            <a:r>
              <a:rPr lang="ru-RU" sz="8000" dirty="0" err="1" smtClean="0"/>
              <a:t>здоров’я</a:t>
            </a:r>
            <a:r>
              <a:rPr lang="ru-RU" sz="8000" dirty="0" smtClean="0"/>
              <a:t>, </a:t>
            </a:r>
            <a:r>
              <a:rPr lang="ru-RU" sz="8000" dirty="0" err="1" smtClean="0"/>
              <a:t>соціального</a:t>
            </a:r>
            <a:r>
              <a:rPr lang="ru-RU" sz="8000" dirty="0" smtClean="0"/>
              <a:t> </a:t>
            </a:r>
            <a:r>
              <a:rPr lang="ru-RU" sz="8000" dirty="0" err="1" smtClean="0"/>
              <a:t>захисту</a:t>
            </a:r>
            <a:r>
              <a:rPr lang="ru-RU" sz="8000" dirty="0" smtClean="0"/>
              <a:t> </a:t>
            </a:r>
            <a:r>
              <a:rPr lang="ru-RU" sz="8000" dirty="0" err="1" smtClean="0"/>
              <a:t>всіх</a:t>
            </a:r>
            <a:r>
              <a:rPr lang="ru-RU" sz="8000" dirty="0" smtClean="0"/>
              <a:t> форм </a:t>
            </a:r>
            <a:r>
              <a:rPr lang="ru-RU" sz="8000" dirty="0" err="1" smtClean="0"/>
              <a:t>підпорядкування</a:t>
            </a:r>
            <a:r>
              <a:rPr lang="ru-RU" sz="8000" dirty="0" smtClean="0"/>
              <a:t>, </a:t>
            </a:r>
            <a:r>
              <a:rPr lang="ru-RU" sz="8000" dirty="0" err="1" smtClean="0"/>
              <a:t>якими</a:t>
            </a:r>
            <a:r>
              <a:rPr lang="ru-RU" sz="8000" dirty="0" smtClean="0"/>
              <a:t> </a:t>
            </a:r>
            <a:r>
              <a:rPr lang="ru-RU" sz="8000" dirty="0" err="1" smtClean="0"/>
              <a:t>надаються</a:t>
            </a:r>
            <a:r>
              <a:rPr lang="ru-RU" sz="8000" dirty="0" smtClean="0"/>
              <a:t> </a:t>
            </a:r>
            <a:r>
              <a:rPr lang="ru-RU" sz="8000" dirty="0" err="1" smtClean="0"/>
              <a:t>відповідні</a:t>
            </a:r>
            <a:r>
              <a:rPr lang="ru-RU" sz="8000" dirty="0" smtClean="0"/>
              <a:t> </a:t>
            </a:r>
            <a:r>
              <a:rPr lang="ru-RU" sz="8000" dirty="0" err="1" smtClean="0"/>
              <a:t>послуги</a:t>
            </a:r>
            <a:r>
              <a:rPr lang="ru-RU" sz="8000" dirty="0" smtClean="0"/>
              <a:t>; </a:t>
            </a:r>
          </a:p>
          <a:p>
            <a:r>
              <a:rPr lang="ru-RU" sz="8000" dirty="0" err="1" smtClean="0"/>
              <a:t>Надання</a:t>
            </a:r>
            <a:r>
              <a:rPr lang="ru-RU" sz="8000" dirty="0" smtClean="0"/>
              <a:t> </a:t>
            </a:r>
            <a:r>
              <a:rPr lang="ru-RU" sz="8000" dirty="0" err="1" smtClean="0"/>
              <a:t>консультативної</a:t>
            </a:r>
            <a:r>
              <a:rPr lang="ru-RU" sz="8000" dirty="0" smtClean="0"/>
              <a:t> та </a:t>
            </a:r>
            <a:r>
              <a:rPr lang="ru-RU" sz="8000" dirty="0" err="1" smtClean="0"/>
              <a:t>методичної</a:t>
            </a:r>
            <a:r>
              <a:rPr lang="ru-RU" sz="8000" dirty="0" smtClean="0"/>
              <a:t> </a:t>
            </a:r>
            <a:r>
              <a:rPr lang="ru-RU" sz="8000" dirty="0" err="1" smtClean="0"/>
              <a:t>допомоги</a:t>
            </a:r>
            <a:r>
              <a:rPr lang="ru-RU" sz="8000" dirty="0" smtClean="0"/>
              <a:t> закладам </a:t>
            </a:r>
            <a:r>
              <a:rPr lang="ru-RU" sz="8000" dirty="0" err="1" smtClean="0"/>
              <a:t>освіти</a:t>
            </a:r>
            <a:r>
              <a:rPr lang="ru-RU" sz="8000" dirty="0" smtClean="0"/>
              <a:t> та </a:t>
            </a:r>
            <a:r>
              <a:rPr lang="ru-RU" sz="8000" dirty="0" err="1" smtClean="0"/>
              <a:t>педагогічним</a:t>
            </a:r>
            <a:r>
              <a:rPr lang="ru-RU" sz="8000" dirty="0" smtClean="0"/>
              <a:t> </a:t>
            </a:r>
            <a:r>
              <a:rPr lang="ru-RU" sz="8000" dirty="0" err="1" smtClean="0"/>
              <a:t>працівникам</a:t>
            </a:r>
            <a:r>
              <a:rPr lang="ru-RU" sz="8000" dirty="0" smtClean="0"/>
              <a:t>. </a:t>
            </a:r>
          </a:p>
          <a:p>
            <a:pPr>
              <a:buNone/>
            </a:pPr>
            <a:endParaRPr lang="ru-RU" sz="8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1717357"/>
            <a:ext cx="7425369" cy="3625823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Комплексна психолого-педагогічна оцінка розвитку дітей з 2 до 18 років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" y="5343180"/>
            <a:ext cx="4992624" cy="417539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943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4227" y="407624"/>
            <a:ext cx="7337233" cy="607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3378" y="793214"/>
            <a:ext cx="6961972" cy="1178805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</a:rPr>
              <a:t>Етапи проведення комплексної оцінки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22024" y="2236423"/>
            <a:ext cx="7337234" cy="427454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Первинний прийом батьків </a:t>
            </a:r>
            <a:r>
              <a:rPr lang="uk-UA" dirty="0" smtClean="0">
                <a:solidFill>
                  <a:srgbClr val="000000"/>
                </a:solidFill>
              </a:rPr>
              <a:t>(</a:t>
            </a:r>
            <a:r>
              <a:rPr lang="uk-UA" dirty="0" err="1" smtClean="0">
                <a:solidFill>
                  <a:srgbClr val="000000"/>
                </a:solidFill>
              </a:rPr>
              <a:t>одногоз</a:t>
            </a:r>
            <a:r>
              <a:rPr lang="uk-UA" dirty="0" smtClean="0">
                <a:solidFill>
                  <a:srgbClr val="000000"/>
                </a:solidFill>
              </a:rPr>
              <a:t> батьків),</a:t>
            </a:r>
          </a:p>
          <a:p>
            <a:pPr>
              <a:buNone/>
            </a:pPr>
            <a:r>
              <a:rPr lang="uk-UA" dirty="0" smtClean="0">
                <a:solidFill>
                  <a:srgbClr val="000000"/>
                </a:solidFill>
              </a:rPr>
              <a:t>   або законних представників дитини проводить директор,або уповноважений ним фахівець.</a:t>
            </a:r>
          </a:p>
          <a:p>
            <a:pPr>
              <a:buFontTx/>
              <a:buChar char="-"/>
            </a:pPr>
            <a:endParaRPr lang="uk-UA" dirty="0" smtClean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uk-UA" dirty="0" smtClean="0">
                <a:solidFill>
                  <a:srgbClr val="000000"/>
                </a:solidFill>
              </a:rPr>
              <a:t>Який визначає час та дату проведення комплексної оцінки, встановлює наявність необхідних документів</a:t>
            </a:r>
          </a:p>
          <a:p>
            <a:pPr>
              <a:buFontTx/>
              <a:buChar char="-"/>
            </a:pPr>
            <a:endParaRPr lang="uk-UA" dirty="0" smtClean="0"/>
          </a:p>
          <a:p>
            <a:pPr>
              <a:buFontTx/>
              <a:buChar char="-"/>
            </a:pPr>
            <a:r>
              <a:rPr lang="uk-UA" dirty="0" err="1" smtClean="0"/>
              <a:t>ІРЦ</a:t>
            </a:r>
            <a:r>
              <a:rPr lang="uk-UA" dirty="0" smtClean="0"/>
              <a:t> працює у автоматизованій </a:t>
            </a:r>
            <a:r>
              <a:rPr lang="uk-UA" dirty="0" err="1" smtClean="0"/>
              <a:t>ситемі</a:t>
            </a:r>
            <a:r>
              <a:rPr lang="uk-UA" dirty="0" smtClean="0"/>
              <a:t> «</a:t>
            </a:r>
            <a:r>
              <a:rPr lang="uk-UA" dirty="0" err="1" smtClean="0"/>
              <a:t>ІРЦ</a:t>
            </a:r>
            <a:r>
              <a:rPr lang="uk-UA" dirty="0" smtClean="0"/>
              <a:t>» </a:t>
            </a:r>
            <a:r>
              <a:rPr lang="uk-UA" dirty="0" err="1" smtClean="0"/>
              <a:t>-система</a:t>
            </a:r>
            <a:r>
              <a:rPr lang="uk-UA" dirty="0" smtClean="0"/>
              <a:t> покликана спростити комунікацію між батьками дітей з особливими освітніми потребами та Інклюзивно-ресурсним центром.</a:t>
            </a:r>
            <a:endParaRPr lang="ru-RU" dirty="0" smtClean="0"/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966</Words>
  <Application>Microsoft Office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Особливості проведення комплексної психолого-педагогічної оцінки розвитку дітей з ООП в умовах ІРЦ</vt:lpstr>
      <vt:lpstr>Міжнародні акти, що визначають освітню політику дітей з особливими потребами:  </vt:lpstr>
      <vt:lpstr>Закон України “Про освіту” (5 вересня 2017 року)  </vt:lpstr>
      <vt:lpstr> Постанови Кабінету Міністрів України </vt:lpstr>
      <vt:lpstr>Інклюзивно-ресурсні центри утворюють, щоб забезпечити права дітей з особливими освітніми потребами віком від 2-х до 18-ти років на здобуття дошкільної та загальної середньої освіти.  </vt:lpstr>
      <vt:lpstr> Функції інклюзивно-ресурсного центру </vt:lpstr>
      <vt:lpstr>Комплексна психолого-педагогічна оцінка розвитку дітей з 2 до 18 років</vt:lpstr>
      <vt:lpstr>Слайд 8</vt:lpstr>
      <vt:lpstr>Етапи проведення комплексної оцінки</vt:lpstr>
      <vt:lpstr>Планування комплексної оцінки</vt:lpstr>
      <vt:lpstr>Підготовка матеріалів для проведення комплексної оцінки</vt:lpstr>
      <vt:lpstr>Комплексна оцінка проводиться фахівцями ІРЦ індивідуально за такими напрямками:</vt:lpstr>
      <vt:lpstr>Звіт фахівців за сферами оцінювання</vt:lpstr>
      <vt:lpstr>Узагальнення результатів комплексної оцінки</vt:lpstr>
      <vt:lpstr>Слайд 15</vt:lpstr>
      <vt:lpstr>Робота в команді – запорука успіху!!!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Наташа</cp:lastModifiedBy>
  <cp:revision>40</cp:revision>
  <dcterms:created xsi:type="dcterms:W3CDTF">2018-09-04T12:10:47Z</dcterms:created>
  <dcterms:modified xsi:type="dcterms:W3CDTF">2019-12-11T05:24:23Z</dcterms:modified>
</cp:coreProperties>
</file>