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9" r:id="rId3"/>
    <p:sldId id="257" r:id="rId4"/>
    <p:sldId id="262" r:id="rId5"/>
    <p:sldId id="263" r:id="rId6"/>
    <p:sldId id="258" r:id="rId7"/>
    <p:sldId id="260" r:id="rId8"/>
    <p:sldId id="261" r:id="rId9"/>
    <p:sldId id="264" r:id="rId10"/>
    <p:sldId id="265" r:id="rId11"/>
    <p:sldId id="270" r:id="rId12"/>
    <p:sldId id="268" r:id="rId13"/>
    <p:sldId id="269" r:id="rId14"/>
    <p:sldId id="271" r:id="rId15"/>
    <p:sldId id="267" r:id="rId16"/>
    <p:sldId id="266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216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483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83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64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5214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22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097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5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248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8506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910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260648"/>
            <a:ext cx="6408713" cy="2520280"/>
          </a:xfrm>
          <a:noFill/>
        </p:spPr>
        <p:txBody>
          <a:bodyPr/>
          <a:lstStyle/>
          <a:p>
            <a:pPr algn="ctr"/>
            <a:r>
              <a:rPr lang="ru-RU" sz="4000" i="1" dirty="0" err="1" smtClean="0">
                <a:solidFill>
                  <a:srgbClr val="FF0000"/>
                </a:solidFill>
                <a:latin typeface="Tahoma" charset="0"/>
              </a:rPr>
              <a:t>Спільне</a:t>
            </a:r>
            <a:r>
              <a:rPr lang="ru-RU" sz="4000" i="1" dirty="0" smtClean="0">
                <a:solidFill>
                  <a:srgbClr val="FF0000"/>
                </a:solidFill>
                <a:latin typeface="Tahoma" charset="0"/>
              </a:rPr>
              <a:t> </a:t>
            </a:r>
            <a:r>
              <a:rPr lang="ru-RU" sz="4000" i="1" dirty="0" err="1" smtClean="0">
                <a:solidFill>
                  <a:srgbClr val="FF0000"/>
                </a:solidFill>
                <a:latin typeface="Tahoma" charset="0"/>
              </a:rPr>
              <a:t>викладання</a:t>
            </a:r>
            <a:r>
              <a:rPr lang="ru-RU" sz="4000" i="1" dirty="0" smtClean="0">
                <a:solidFill>
                  <a:srgbClr val="FF0000"/>
                </a:solidFill>
                <a:latin typeface="Tahoma" charset="0"/>
              </a:rPr>
              <a:t>: </a:t>
            </a:r>
            <a:r>
              <a:rPr lang="ru-RU" sz="4000" i="1" dirty="0" err="1" smtClean="0">
                <a:solidFill>
                  <a:srgbClr val="FF0000"/>
                </a:solidFill>
                <a:latin typeface="Tahoma" charset="0"/>
              </a:rPr>
              <a:t>форми</a:t>
            </a:r>
            <a:r>
              <a:rPr lang="ru-RU" sz="4000" i="1" dirty="0" smtClean="0">
                <a:solidFill>
                  <a:srgbClr val="FF0000"/>
                </a:solidFill>
                <a:latin typeface="Tahoma" charset="0"/>
              </a:rPr>
              <a:t> та </a:t>
            </a:r>
            <a:r>
              <a:rPr lang="ru-RU" sz="4000" i="1" dirty="0" err="1" smtClean="0">
                <a:solidFill>
                  <a:srgbClr val="FF0000"/>
                </a:solidFill>
                <a:latin typeface="Tahoma" charset="0"/>
              </a:rPr>
              <a:t>особливості</a:t>
            </a:r>
            <a:r>
              <a:rPr lang="ru-RU" sz="4000" i="1" dirty="0" smtClean="0">
                <a:solidFill>
                  <a:srgbClr val="FF0000"/>
                </a:solidFill>
                <a:latin typeface="Tahoma" charset="0"/>
              </a:rPr>
              <a:t> </a:t>
            </a:r>
            <a:r>
              <a:rPr lang="ru-RU" sz="4000" i="1" dirty="0" err="1" smtClean="0">
                <a:solidFill>
                  <a:srgbClr val="FF0000"/>
                </a:solidFill>
                <a:latin typeface="Tahoma" charset="0"/>
              </a:rPr>
              <a:t>впровадження</a:t>
            </a:r>
            <a:endParaRPr lang="uk-UA" sz="4000" i="1" dirty="0">
              <a:solidFill>
                <a:srgbClr val="FF0000"/>
              </a:solidFill>
              <a:latin typeface="Tahoma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788024" y="3573016"/>
            <a:ext cx="4176464" cy="3024335"/>
          </a:xfrm>
        </p:spPr>
        <p:txBody>
          <a:bodyPr/>
          <a:lstStyle/>
          <a:p>
            <a:r>
              <a:rPr lang="uk-UA" sz="28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Андрієнко Наталія,</a:t>
            </a:r>
          </a:p>
          <a:p>
            <a:r>
              <a:rPr lang="uk-UA" sz="2800" dirty="0">
                <a:solidFill>
                  <a:schemeClr val="tx1">
                    <a:lumMod val="50000"/>
                  </a:schemeClr>
                </a:solidFill>
              </a:rPr>
              <a:t>п</a:t>
            </a:r>
            <a:r>
              <a:rPr lang="uk-UA" sz="2800" dirty="0" smtClean="0">
                <a:solidFill>
                  <a:schemeClr val="tx1">
                    <a:lumMod val="50000"/>
                  </a:schemeClr>
                </a:solidFill>
              </a:rPr>
              <a:t>рактичний психолог Інклюзивно-ресурсного центру Південної міської ради</a:t>
            </a:r>
            <a:endParaRPr lang="uk-UA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836712"/>
            <a:ext cx="6553200" cy="792088"/>
          </a:xfrm>
        </p:spPr>
        <p:txBody>
          <a:bodyPr/>
          <a:lstStyle/>
          <a:p>
            <a:r>
              <a:rPr lang="uk-UA" b="1" i="1" dirty="0" smtClean="0">
                <a:latin typeface="+mn-lt"/>
                <a:ea typeface="+mn-ea"/>
                <a:cs typeface="+mn-cs"/>
              </a:rPr>
              <a:t>3. Додаткове викладання</a:t>
            </a:r>
            <a:r>
              <a:rPr lang="uk-UA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uk-UA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8" cy="395922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Додаткове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викладання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практикується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тоді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коли треба,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щоб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один з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педагогів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підсилив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якість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викладання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іншого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педагога. 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відбуватись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наприклад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коли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 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педагогів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ще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повторює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інформацію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іншими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словами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парафраз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моделює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необхідні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навички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тощо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uk-UA" dirty="0"/>
          </a:p>
        </p:txBody>
      </p:sp>
      <p:pic>
        <p:nvPicPr>
          <p:cNvPr id="286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24944"/>
            <a:ext cx="298132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280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553200" cy="508000"/>
          </a:xfrm>
        </p:spPr>
        <p:txBody>
          <a:bodyPr/>
          <a:lstStyle/>
          <a:p>
            <a:r>
              <a:rPr lang="uk-UA" b="1" i="1" dirty="0" smtClean="0">
                <a:solidFill>
                  <a:schemeClr val="bg2"/>
                </a:solidFill>
              </a:rPr>
              <a:t>4. Викладання </a:t>
            </a:r>
            <a:r>
              <a:rPr lang="uk-UA" b="1" i="1" dirty="0">
                <a:solidFill>
                  <a:schemeClr val="bg2"/>
                </a:solidFill>
              </a:rPr>
              <a:t>в команді.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614" cy="496681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процесі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командної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роботи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вчителі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зазвичай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роблять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усе,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робить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традиційний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учитель (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планують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викладають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оцінюють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несуть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відповідальність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навчання 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всіх учнів у класі). Відповідальність, як і лідерство, є спільними під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командної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роботи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Наприклад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один педагог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демонструвати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хід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проведення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експерименту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тоді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другий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моделює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ведення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записів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результати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експерименту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uk-UA" dirty="0"/>
          </a:p>
        </p:txBody>
      </p:sp>
      <p:pic>
        <p:nvPicPr>
          <p:cNvPr id="287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93096"/>
            <a:ext cx="29718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246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332657"/>
            <a:ext cx="5400600" cy="720080"/>
          </a:xfrm>
        </p:spPr>
        <p:txBody>
          <a:bodyPr/>
          <a:lstStyle/>
          <a:p>
            <a:r>
              <a:rPr lang="uk-UA" sz="2800" b="1" i="1" dirty="0">
                <a:solidFill>
                  <a:schemeClr val="bg2"/>
                </a:solidFill>
              </a:rPr>
              <a:t>ПРИКЛАД ПРАКТИКИ СПІЛЬНОГО ВИКЛАДАННЯ</a:t>
            </a:r>
            <a:endParaRPr lang="uk-UA" sz="2800" i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06060"/>
              </p:ext>
            </p:extLst>
          </p:nvPr>
        </p:nvGraphicFramePr>
        <p:xfrm>
          <a:off x="611560" y="1226477"/>
          <a:ext cx="7992887" cy="5541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9092"/>
                <a:gridCol w="4023795"/>
              </a:tblGrid>
              <a:tr h="301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Якщо один з вас робить це: </a:t>
                      </a:r>
                      <a:endParaRPr lang="uk-UA" sz="18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39" marR="3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Другий може робити це:</a:t>
                      </a:r>
                      <a:endParaRPr lang="uk-UA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39" marR="30739" marT="0" marB="0"/>
                </a:tc>
              </a:tr>
              <a:tr h="602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Читає лекцію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8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39" marR="3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Моделює ведення записів на дошці або показує слайд</a:t>
                      </a:r>
                      <a:endParaRPr lang="uk-UA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39" marR="30739" marT="0" marB="0"/>
                </a:tc>
              </a:tr>
              <a:tr h="727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Роздає навчальні завдання</a:t>
                      </a:r>
                      <a:endParaRPr lang="uk-UA" sz="18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39" marR="3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Повторює інструкції; моделює перше завдання в навчальній вправі</a:t>
                      </a:r>
                      <a:endParaRPr lang="uk-UA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39" marR="30739" marT="0" marB="0"/>
                </a:tc>
              </a:tr>
              <a:tr h="976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Перевіряє присутніх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8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39" marR="3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Збирає та перевіряє домашнє завдання; проводить вправи на розвиток соціальних або навчальних навичок </a:t>
                      </a:r>
                      <a:endParaRPr lang="uk-UA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39" marR="30739" marT="0" marB="0"/>
                </a:tc>
              </a:tr>
              <a:tr h="602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Дає усні вказівки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8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39" marR="3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Пише вказівки на дошці; повторює чи уточнює складний матеріал </a:t>
                      </a:r>
                      <a:endParaRPr lang="uk-UA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39" marR="30739" marT="0" marB="0"/>
                </a:tc>
              </a:tr>
              <a:tr h="602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Перевіряє розуміння великої групи учнів</a:t>
                      </a:r>
                      <a:endParaRPr lang="uk-UA" sz="18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39" marR="3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Перевіряє розуміння в малій групі учнів</a:t>
                      </a:r>
                      <a:endParaRPr lang="uk-UA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39" marR="30739" marT="0" marB="0"/>
                </a:tc>
              </a:tr>
              <a:tr h="727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Пересувається по класу, надаючи за необхідності індивідуальну допомогу </a:t>
                      </a:r>
                      <a:endParaRPr lang="uk-UA" sz="18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39" marR="3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Дає загальні вказівки всьому класу</a:t>
                      </a:r>
                      <a:endParaRPr lang="uk-UA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39" marR="30739" marT="0" marB="0"/>
                </a:tc>
              </a:tr>
              <a:tr h="901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Готує половину класу до обговорення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8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39" marR="307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Готує другу половину класу в якості опонентів у дискусії</a:t>
                      </a:r>
                      <a:endParaRPr lang="uk-UA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39" marR="3073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762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753889"/>
              </p:ext>
            </p:extLst>
          </p:nvPr>
        </p:nvGraphicFramePr>
        <p:xfrm>
          <a:off x="323528" y="188641"/>
          <a:ext cx="8424935" cy="6501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12040"/>
                <a:gridCol w="4212895"/>
              </a:tblGrid>
              <a:tr h="905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Проводить навчання великої групи учнів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8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Ходить по класу, підходячи близько до окремих учнів для корекції їхньої поведінки</a:t>
                      </a:r>
                      <a:endParaRPr lang="uk-UA" sz="18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05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Копіює матеріали або виконує інші завдання у школі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8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Аналізує домашнє завдання, проводить попередній огляд методу складання перевірочного завдання </a:t>
                      </a:r>
                      <a:endParaRPr lang="uk-UA" sz="18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05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Повторює навчальний матеріал або проводить підготовче навчання з малою групою учнів </a:t>
                      </a:r>
                      <a:endParaRPr lang="uk-UA" sz="18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Контролює загальну групу учнів під час їх самостійної роботи </a:t>
                      </a:r>
                      <a:endParaRPr lang="uk-UA" sz="18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6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Керує читанням про себе</a:t>
                      </a:r>
                      <a:endParaRPr lang="uk-UA" sz="18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Тихо читає вголос із малою групою учнів</a:t>
                      </a:r>
                      <a:endParaRPr lang="uk-UA" sz="18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05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Зачитує перевірочне завдання вголос групі учнів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8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Мовчки контролює виконання перевірочного завдання групою учнів </a:t>
                      </a:r>
                      <a:endParaRPr lang="uk-UA" sz="18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213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Розробляє плани уроків з урахуванням державних стандартів, вимог і змісту навчальної програми </a:t>
                      </a:r>
                      <a:endParaRPr lang="uk-UA" sz="18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Дає рекомендації про модифікацію, пристосувань і занять для різних учнів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8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05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Пояснює нове поняття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8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Проводить рольову гру або моделює поняття, ставлячи уточнюючі запитання</a:t>
                      </a:r>
                      <a:endParaRPr lang="uk-UA" sz="18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676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136904" cy="792088"/>
          </a:xfrm>
        </p:spPr>
        <p:txBody>
          <a:bodyPr/>
          <a:lstStyle/>
          <a:p>
            <a:r>
              <a:rPr lang="uk-UA" b="1" i="1" dirty="0">
                <a:solidFill>
                  <a:schemeClr val="bg2"/>
                </a:solidFill>
              </a:rPr>
              <a:t>Рекомендації про спільне викладання:</a:t>
            </a:r>
            <a:r>
              <a:rPr lang="uk-UA" b="1" dirty="0">
                <a:solidFill>
                  <a:schemeClr val="bg2"/>
                </a:solidFill>
              </a:rPr>
              <a:t/>
            </a:r>
            <a:br>
              <a:rPr lang="uk-UA" b="1" dirty="0">
                <a:solidFill>
                  <a:schemeClr val="bg2"/>
                </a:solidFill>
              </a:rPr>
            </a:b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7643812" cy="4392488"/>
          </a:xfrm>
        </p:spPr>
        <p:txBody>
          <a:bodyPr/>
          <a:lstStyle/>
          <a:p>
            <a:r>
              <a:rPr lang="uk-UA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 Користуйтесь непомітними сигналами для спілкування один з </a:t>
            </a:r>
            <a:r>
              <a:rPr lang="uk-UA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одним.</a:t>
            </a:r>
            <a:endParaRPr lang="uk-UA" sz="2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 Змінюйте методи </a:t>
            </a:r>
            <a:r>
              <a:rPr lang="uk-UA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 прийоми навчання. </a:t>
            </a:r>
            <a:endParaRPr lang="uk-UA" sz="2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 </a:t>
            </a:r>
            <a:r>
              <a:rPr lang="uk-UA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Уникайте не погоджуватись один з одним або підривати авторитет </a:t>
            </a:r>
            <a:r>
              <a:rPr lang="uk-UA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 одного </a:t>
            </a:r>
            <a:r>
              <a:rPr lang="uk-UA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присутності учнів. </a:t>
            </a:r>
            <a:endParaRPr lang="uk-UA" sz="2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 Забезпечуйте </a:t>
            </a:r>
            <a:r>
              <a:rPr lang="uk-UA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різнорідність груп </a:t>
            </a:r>
            <a:r>
              <a:rPr lang="uk-UA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 </a:t>
            </a:r>
            <a:r>
              <a:rPr lang="uk-UA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 </a:t>
            </a:r>
            <a:r>
              <a:rPr lang="uk-UA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роботи.</a:t>
            </a:r>
            <a:endParaRPr lang="uk-UA" sz="2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Часто обмінюйтесь ролями</a:t>
            </a:r>
            <a:r>
              <a:rPr lang="uk-UA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15815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08912" cy="508000"/>
          </a:xfrm>
        </p:spPr>
        <p:txBody>
          <a:bodyPr/>
          <a:lstStyle/>
          <a:p>
            <a:r>
              <a:rPr lang="uk-UA" b="1" i="1" dirty="0" smtClean="0"/>
              <a:t>Головні питання при плануванні спільного викладання</a:t>
            </a:r>
            <a:endParaRPr lang="uk-UA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7643812" cy="3959225"/>
          </a:xfrm>
        </p:spPr>
        <p:txBody>
          <a:bodyPr/>
          <a:lstStyle/>
          <a:p>
            <a:pPr marL="0" indent="0" algn="just">
              <a:buNone/>
            </a:pPr>
            <a:r>
              <a:rPr lang="ru-RU" b="0" i="0" u="none" strike="noStrike" baseline="0" dirty="0" smtClean="0"/>
              <a:t>•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хто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дітей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має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особливі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освітні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потреби і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якими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є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ці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потреби?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just">
              <a:buNone/>
            </a:pPr>
            <a:r>
              <a:rPr lang="ru-RU" b="0" i="0" u="none" strike="noStrike" baseline="0" dirty="0" smtClean="0"/>
              <a:t>•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яких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навчальних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цілей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треба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досягти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чого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треба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навчити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?)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just">
              <a:buNone/>
            </a:pPr>
            <a:r>
              <a:rPr lang="ru-RU" b="0" i="0" u="none" strike="noStrike" baseline="0" dirty="0" smtClean="0"/>
              <a:t>•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які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методи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можна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застосувати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щоб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навчання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всіх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дітей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у тому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числі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дітей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особливими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освітніми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потребами, стало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більш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ефективним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 marL="0" indent="0" algn="just">
              <a:buNone/>
            </a:pPr>
            <a:r>
              <a:rPr lang="ru-RU" b="0" i="0" u="none" strike="noStrike" baseline="0" dirty="0" smtClean="0"/>
              <a:t>•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які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часові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рамки треба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визначити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шляху до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досягнення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цілей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02889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76672"/>
            <a:ext cx="7643812" cy="395922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600" dirty="0" err="1">
                <a:solidFill>
                  <a:schemeClr val="tx1">
                    <a:lumMod val="50000"/>
                  </a:schemeClr>
                </a:solidFill>
              </a:rPr>
              <a:t>Варто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50000"/>
                  </a:schemeClr>
                </a:solidFill>
              </a:rPr>
              <a:t>пам’ятати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2600" dirty="0" err="1">
                <a:solidFill>
                  <a:schemeClr val="tx1">
                    <a:lumMod val="50000"/>
                  </a:schemeClr>
                </a:solidFill>
              </a:rPr>
              <a:t>що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50000"/>
                  </a:schemeClr>
                </a:solidFill>
              </a:rPr>
              <a:t>спільне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50000"/>
                  </a:schemeClr>
                </a:solidFill>
              </a:rPr>
              <a:t>викладання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600" dirty="0" smtClean="0">
                <a:solidFill>
                  <a:schemeClr val="tx1">
                    <a:lumMod val="50000"/>
                  </a:schemeClr>
                </a:solidFill>
              </a:rPr>
              <a:t>– </a:t>
            </a:r>
            <a:r>
              <a:rPr lang="ru-RU" sz="2600" i="1" u="sng" dirty="0" smtClean="0">
                <a:solidFill>
                  <a:schemeClr val="tx1">
                    <a:lumMod val="50000"/>
                  </a:schemeClr>
                </a:solidFill>
              </a:rPr>
              <a:t>не </a:t>
            </a:r>
            <a:r>
              <a:rPr lang="ru-RU" sz="2600" i="1" u="sng" dirty="0" err="1">
                <a:solidFill>
                  <a:schemeClr val="tx1">
                    <a:lumMod val="50000"/>
                  </a:schemeClr>
                </a:solidFill>
              </a:rPr>
              <a:t>єдиний</a:t>
            </a:r>
            <a:r>
              <a:rPr lang="ru-RU" sz="2600" i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600" i="1" u="sng" dirty="0" err="1">
                <a:solidFill>
                  <a:schemeClr val="tx1">
                    <a:lumMod val="50000"/>
                  </a:schemeClr>
                </a:solidFill>
              </a:rPr>
              <a:t>спосіб</a:t>
            </a:r>
            <a:r>
              <a:rPr lang="ru-RU" sz="2600" i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600" i="1" u="sng" dirty="0" err="1">
                <a:solidFill>
                  <a:schemeClr val="tx1">
                    <a:lumMod val="50000"/>
                  </a:schemeClr>
                </a:solidFill>
              </a:rPr>
              <a:t>роботи</a:t>
            </a:r>
            <a:r>
              <a:rPr lang="ru-RU" sz="2600" i="1" u="sng" dirty="0">
                <a:solidFill>
                  <a:schemeClr val="tx1">
                    <a:lumMod val="50000"/>
                  </a:schemeClr>
                </a:solidFill>
              </a:rPr>
              <a:t> з </a:t>
            </a:r>
            <a:r>
              <a:rPr lang="ru-RU" sz="2600" i="1" u="sng" dirty="0" err="1">
                <a:solidFill>
                  <a:schemeClr val="tx1">
                    <a:lumMod val="50000"/>
                  </a:schemeClr>
                </a:solidFill>
              </a:rPr>
              <a:t>учнями</a:t>
            </a:r>
            <a:r>
              <a:rPr lang="ru-RU" sz="2600" i="1" u="sng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  <a:r>
              <a:rPr lang="ru-RU" sz="2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1">
                    <a:lumMod val="50000"/>
                  </a:schemeClr>
                </a:solidFill>
              </a:rPr>
              <a:t>учителі</a:t>
            </a:r>
            <a:r>
              <a:rPr lang="ru-RU" sz="2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</a:rPr>
              <a:t>не </a:t>
            </a:r>
            <a:r>
              <a:rPr lang="ru-RU" sz="2600" dirty="0" err="1">
                <a:solidFill>
                  <a:schemeClr val="tx1">
                    <a:lumMod val="50000"/>
                  </a:schemeClr>
                </a:solidFill>
              </a:rPr>
              <a:t>зобов’язані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50000"/>
                  </a:schemeClr>
                </a:solidFill>
              </a:rPr>
              <a:t>викладати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50000"/>
                  </a:schemeClr>
                </a:solidFill>
              </a:rPr>
              <a:t>тільки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</a:rPr>
              <a:t> разом. </a:t>
            </a:r>
            <a:r>
              <a:rPr lang="ru-RU" sz="2600" dirty="0" err="1">
                <a:solidFill>
                  <a:schemeClr val="tx1">
                    <a:lumMod val="50000"/>
                  </a:schemeClr>
                </a:solidFill>
              </a:rPr>
              <a:t>Можливий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50000"/>
                  </a:schemeClr>
                </a:solidFill>
              </a:rPr>
              <a:t>такий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50000"/>
                  </a:schemeClr>
                </a:solidFill>
              </a:rPr>
              <a:t>варіант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2600" dirty="0" err="1" smtClean="0">
                <a:solidFill>
                  <a:schemeClr val="tx1">
                    <a:lumMod val="50000"/>
                  </a:schemeClr>
                </a:solidFill>
              </a:rPr>
              <a:t>що</a:t>
            </a:r>
            <a:r>
              <a:rPr lang="ru-RU" sz="2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1">
                    <a:lumMod val="50000"/>
                  </a:schemeClr>
                </a:solidFill>
              </a:rPr>
              <a:t>учні</a:t>
            </a:r>
            <a:r>
              <a:rPr lang="ru-RU" sz="2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</a:rPr>
              <a:t>з </a:t>
            </a:r>
            <a:r>
              <a:rPr lang="ru-RU" sz="2600" dirty="0" err="1">
                <a:solidFill>
                  <a:schemeClr val="tx1">
                    <a:lumMod val="50000"/>
                  </a:schemeClr>
                </a:solidFill>
              </a:rPr>
              <a:t>особливими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50000"/>
                  </a:schemeClr>
                </a:solidFill>
              </a:rPr>
              <a:t>освітніми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</a:rPr>
              <a:t> потребами </a:t>
            </a:r>
            <a:r>
              <a:rPr lang="ru-RU" sz="2600" dirty="0" err="1">
                <a:solidFill>
                  <a:schemeClr val="tx1">
                    <a:lumMod val="50000"/>
                  </a:schemeClr>
                </a:solidFill>
              </a:rPr>
              <a:t>перебувають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</a:rPr>
              <a:t> у </a:t>
            </a:r>
            <a:r>
              <a:rPr lang="ru-RU" sz="2600" dirty="0" err="1">
                <a:solidFill>
                  <a:schemeClr val="tx1">
                    <a:lumMod val="50000"/>
                  </a:schemeClr>
                </a:solidFill>
              </a:rPr>
              <a:t>класі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</a:rPr>
              <a:t>, де </a:t>
            </a:r>
            <a:r>
              <a:rPr lang="ru-RU" sz="2600" dirty="0" smtClean="0">
                <a:solidFill>
                  <a:schemeClr val="tx1">
                    <a:lumMod val="50000"/>
                  </a:schemeClr>
                </a:solidFill>
              </a:rPr>
              <a:t>проводиться </a:t>
            </a:r>
            <a:r>
              <a:rPr lang="ru-RU" sz="2600" dirty="0" err="1" smtClean="0">
                <a:solidFill>
                  <a:schemeClr val="tx1">
                    <a:lumMod val="50000"/>
                  </a:schemeClr>
                </a:solidFill>
              </a:rPr>
              <a:t>спільне</a:t>
            </a:r>
            <a:r>
              <a:rPr lang="ru-RU" sz="2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50000"/>
                  </a:schemeClr>
                </a:solidFill>
              </a:rPr>
              <a:t>викладання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2600" dirty="0" err="1">
                <a:solidFill>
                  <a:schemeClr val="tx1">
                    <a:lumMod val="50000"/>
                  </a:schemeClr>
                </a:solidFill>
              </a:rPr>
              <a:t>лише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50000"/>
                  </a:schemeClr>
                </a:solidFill>
              </a:rPr>
              <a:t>частину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</a:rPr>
              <a:t> дня. </a:t>
            </a:r>
            <a:endParaRPr lang="ru-RU" sz="26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600" dirty="0" err="1" smtClean="0">
                <a:solidFill>
                  <a:schemeClr val="tx1">
                    <a:lumMod val="50000"/>
                  </a:schemeClr>
                </a:solidFill>
              </a:rPr>
              <a:t>Важливо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2600" dirty="0" err="1">
                <a:solidFill>
                  <a:schemeClr val="tx1">
                    <a:lumMod val="50000"/>
                  </a:schemeClr>
                </a:solidFill>
              </a:rPr>
              <a:t>щоб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50000"/>
                  </a:schemeClr>
                </a:solidFill>
              </a:rPr>
              <a:t>освітній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50000"/>
                  </a:schemeClr>
                </a:solidFill>
              </a:rPr>
              <a:t>процес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50000"/>
                  </a:schemeClr>
                </a:solidFill>
              </a:rPr>
              <a:t>був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1">
                    <a:lumMod val="50000"/>
                  </a:schemeClr>
                </a:solidFill>
              </a:rPr>
              <a:t>гнуч</a:t>
            </a:r>
            <a:r>
              <a:rPr lang="uk-UA" sz="2600" dirty="0" smtClean="0">
                <a:solidFill>
                  <a:schemeClr val="tx1">
                    <a:lumMod val="50000"/>
                  </a:schemeClr>
                </a:solidFill>
              </a:rPr>
              <a:t>ким </a:t>
            </a:r>
            <a:r>
              <a:rPr lang="uk-UA" sz="2600" dirty="0">
                <a:solidFill>
                  <a:schemeClr val="tx1">
                    <a:lumMod val="50000"/>
                  </a:schemeClr>
                </a:solidFill>
              </a:rPr>
              <a:t>і забезпечував успішне навчання всіх учнів</a:t>
            </a:r>
            <a:r>
              <a:rPr lang="uk-UA" sz="26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600" dirty="0" err="1" smtClean="0">
                <a:solidFill>
                  <a:schemeClr val="tx1">
                    <a:lumMod val="50000"/>
                  </a:schemeClr>
                </a:solidFill>
              </a:rPr>
              <a:t>Жодна</a:t>
            </a:r>
            <a:r>
              <a:rPr lang="ru-RU" sz="2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</a:rPr>
              <a:t>з форм </a:t>
            </a:r>
            <a:r>
              <a:rPr lang="ru-RU" sz="2600" dirty="0" err="1">
                <a:solidFill>
                  <a:schemeClr val="tx1">
                    <a:lumMod val="50000"/>
                  </a:schemeClr>
                </a:solidFill>
              </a:rPr>
              <a:t>спільного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50000"/>
                  </a:schemeClr>
                </a:solidFill>
              </a:rPr>
              <a:t>викладання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</a:rPr>
              <a:t>, описана</a:t>
            </a:r>
          </a:p>
          <a:p>
            <a:pPr marL="0" indent="0" algn="just">
              <a:buNone/>
            </a:pPr>
            <a:r>
              <a:rPr lang="uk-UA" sz="2600" dirty="0">
                <a:solidFill>
                  <a:schemeClr val="tx1">
                    <a:lumMod val="50000"/>
                  </a:schemeClr>
                </a:solidFill>
              </a:rPr>
              <a:t>вище, не є гірше чи краще, ніж інші. Під час вибору тієї чи іншої форми </a:t>
            </a:r>
            <a:r>
              <a:rPr lang="uk-UA" sz="2600" dirty="0" smtClean="0">
                <a:solidFill>
                  <a:schemeClr val="tx1">
                    <a:lumMod val="50000"/>
                  </a:schemeClr>
                </a:solidFill>
              </a:rPr>
              <a:t>головною </a:t>
            </a:r>
            <a:r>
              <a:rPr lang="ru-RU" sz="2600" dirty="0" err="1" smtClean="0">
                <a:solidFill>
                  <a:schemeClr val="tx1">
                    <a:lumMod val="50000"/>
                  </a:schemeClr>
                </a:solidFill>
              </a:rPr>
              <a:t>залишається</a:t>
            </a:r>
            <a:r>
              <a:rPr lang="ru-RU" sz="2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</a:rPr>
              <a:t>одна мета – </a:t>
            </a:r>
            <a:r>
              <a:rPr lang="ru-RU" sz="2600" dirty="0" err="1">
                <a:solidFill>
                  <a:schemeClr val="tx1">
                    <a:lumMod val="50000"/>
                  </a:schemeClr>
                </a:solidFill>
              </a:rPr>
              <a:t>покращення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50000"/>
                  </a:schemeClr>
                </a:solidFill>
              </a:rPr>
              <a:t>навчальних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50000"/>
                  </a:schemeClr>
                </a:solidFill>
              </a:rPr>
              <a:t>досягнень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50000"/>
                  </a:schemeClr>
                </a:solidFill>
              </a:rPr>
              <a:t>учнів</a:t>
            </a:r>
            <a:r>
              <a:rPr lang="ru-RU" sz="2600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uk-UA" sz="26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52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344816" cy="508000"/>
          </a:xfrm>
        </p:spPr>
        <p:txBody>
          <a:bodyPr/>
          <a:lstStyle/>
          <a:p>
            <a:r>
              <a:rPr lang="uk-UA" b="1" dirty="0" smtClean="0"/>
              <a:t>Список використаних джерел: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3"/>
            <a:ext cx="8352606" cy="525484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uk-UA" sz="2400" dirty="0" smtClean="0"/>
              <a:t>Асистент </a:t>
            </a:r>
            <a:r>
              <a:rPr lang="uk-UA" sz="2400" dirty="0"/>
              <a:t>вчителя у закладі загальної середньої освіти з </a:t>
            </a:r>
            <a:r>
              <a:rPr lang="uk-UA" sz="2400" dirty="0" smtClean="0"/>
              <a:t>інклюзивною формою </a:t>
            </a:r>
            <a:r>
              <a:rPr lang="uk-UA" sz="2400" dirty="0"/>
              <a:t>навчання: навчально-методичний посібник / А. А. </a:t>
            </a:r>
            <a:r>
              <a:rPr lang="uk-UA" sz="2400" dirty="0" err="1" smtClean="0"/>
              <a:t>Колупаєва</a:t>
            </a:r>
            <a:r>
              <a:rPr lang="uk-UA" sz="2400" dirty="0" smtClean="0"/>
              <a:t> та </a:t>
            </a:r>
            <a:r>
              <a:rPr lang="uk-UA" sz="2400" dirty="0"/>
              <a:t>ін. </a:t>
            </a:r>
            <a:r>
              <a:rPr lang="uk-UA" sz="2400" dirty="0" smtClean="0"/>
              <a:t>— Харків: </a:t>
            </a:r>
            <a:r>
              <a:rPr lang="uk-UA" sz="2400" dirty="0"/>
              <a:t>Видавництво «Ранок», 2019. — 216 с</a:t>
            </a:r>
            <a:r>
              <a:rPr lang="uk-UA" sz="2400" dirty="0" smtClean="0"/>
              <a:t>.</a:t>
            </a:r>
          </a:p>
          <a:p>
            <a:pPr marL="457200" indent="-457200">
              <a:spcBef>
                <a:spcPts val="0"/>
              </a:spcBef>
              <a:buAutoNum type="arabicPeriod" startAt="2"/>
              <a:defRPr/>
            </a:pPr>
            <a:r>
              <a:rPr lang="uk-UA" altLang="ko-KR" sz="2400" dirty="0" err="1" smtClean="0">
                <a:solidFill>
                  <a:schemeClr val="tx1">
                    <a:lumMod val="75000"/>
                  </a:schemeClr>
                </a:solidFill>
              </a:rPr>
              <a:t>Малікова</a:t>
            </a:r>
            <a:r>
              <a:rPr lang="uk-UA" altLang="ko-KR" sz="2400" dirty="0" smtClean="0">
                <a:solidFill>
                  <a:schemeClr val="tx1">
                    <a:lumMod val="75000"/>
                  </a:schemeClr>
                </a:solidFill>
              </a:rPr>
              <a:t> О. презентація на тему: «</a:t>
            </a:r>
            <a:r>
              <a:rPr lang="uk-UA" sz="2400" dirty="0" smtClean="0">
                <a:solidFill>
                  <a:schemeClr val="tx1">
                    <a:lumMod val="75000"/>
                  </a:schemeClr>
                </a:solidFill>
              </a:rPr>
              <a:t>Співпраця асистента вчителя і </a:t>
            </a:r>
            <a:r>
              <a:rPr lang="uk-UA" sz="2400" dirty="0">
                <a:solidFill>
                  <a:schemeClr val="tx1">
                    <a:lumMod val="75000"/>
                  </a:schemeClr>
                </a:solidFill>
              </a:rPr>
              <a:t>вчителя: як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uk-UA" sz="2400" dirty="0">
                <a:solidFill>
                  <a:schemeClr val="tx1">
                    <a:lumMod val="75000"/>
                  </a:schemeClr>
                </a:solidFill>
              </a:rPr>
              <a:t>налагодити якісну співпрацю</a:t>
            </a:r>
            <a:r>
              <a:rPr lang="uk-UA" sz="2400" dirty="0" smtClean="0">
                <a:solidFill>
                  <a:schemeClr val="tx1">
                    <a:lumMod val="75000"/>
                  </a:schemeClr>
                </a:solidFill>
              </a:rPr>
              <a:t>».</a:t>
            </a:r>
          </a:p>
          <a:p>
            <a:pPr marL="457200" indent="-457200">
              <a:spcBef>
                <a:spcPts val="0"/>
              </a:spcBef>
              <a:buFontTx/>
              <a:buAutoNum type="arabicPeriod" startAt="2"/>
              <a:defRPr/>
            </a:pPr>
            <a:r>
              <a:rPr lang="uk-UA" sz="2400" dirty="0" smtClean="0">
                <a:solidFill>
                  <a:schemeClr val="tx1">
                    <a:lumMod val="75000"/>
                  </a:schemeClr>
                </a:solidFill>
              </a:rPr>
              <a:t>Ленів </a:t>
            </a:r>
            <a:r>
              <a:rPr lang="uk-UA" sz="2400" dirty="0">
                <a:solidFill>
                  <a:schemeClr val="tx1">
                    <a:lumMod val="75000"/>
                  </a:schemeClr>
                </a:solidFill>
              </a:rPr>
              <a:t>Зоряна «Технології інклюзивного навчання                        дітей з ООП» (матеріали </a:t>
            </a:r>
            <a:r>
              <a:rPr lang="uk-UA" sz="2400" dirty="0" err="1">
                <a:solidFill>
                  <a:schemeClr val="tx1">
                    <a:lumMod val="75000"/>
                  </a:schemeClr>
                </a:solidFill>
              </a:rPr>
              <a:t>онлайн</a:t>
            </a:r>
            <a:r>
              <a:rPr lang="uk-UA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uk-UA" sz="2400" dirty="0" err="1" smtClean="0">
                <a:solidFill>
                  <a:schemeClr val="tx1">
                    <a:lumMod val="75000"/>
                  </a:schemeClr>
                </a:solidFill>
              </a:rPr>
              <a:t>вебінар-тренінгу</a:t>
            </a:r>
            <a:r>
              <a:rPr lang="uk-UA" sz="2400" dirty="0" smtClean="0">
                <a:solidFill>
                  <a:schemeClr val="tx1">
                    <a:lumMod val="75000"/>
                  </a:schemeClr>
                </a:solidFill>
              </a:rPr>
              <a:t>)</a:t>
            </a:r>
          </a:p>
          <a:p>
            <a:pPr marL="457200" indent="-457200">
              <a:spcBef>
                <a:spcPts val="0"/>
              </a:spcBef>
              <a:buFontTx/>
              <a:buAutoNum type="arabicPeriod" startAt="2"/>
              <a:defRPr/>
            </a:pPr>
            <a:r>
              <a:rPr lang="ru-RU" sz="2400" dirty="0" err="1" smtClean="0">
                <a:solidFill>
                  <a:schemeClr val="tx1">
                    <a:lumMod val="75000"/>
                  </a:schemeClr>
                </a:solidFill>
              </a:rPr>
              <a:t>Спільне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</a:schemeClr>
                </a:solidFill>
              </a:rPr>
              <a:t>викладання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tx1">
                    <a:lumMod val="75000"/>
                  </a:schemeClr>
                </a:solidFill>
              </a:rPr>
              <a:t>інклюзивному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</a:schemeClr>
                </a:solidFill>
              </a:rPr>
              <a:t>класі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: метод. </a:t>
            </a:r>
            <a:r>
              <a:rPr lang="ru-RU" sz="2400" dirty="0" err="1">
                <a:solidFill>
                  <a:schemeClr val="tx1">
                    <a:lumMod val="75000"/>
                  </a:schemeClr>
                </a:solidFill>
              </a:rPr>
              <a:t>матеріали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.  /</a:t>
            </a:r>
            <a:r>
              <a:rPr lang="ru-RU" sz="2400" dirty="0" err="1">
                <a:solidFill>
                  <a:schemeClr val="tx1">
                    <a:lumMod val="75000"/>
                  </a:schemeClr>
                </a:solidFill>
              </a:rPr>
              <a:t>Укладач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 – </a:t>
            </a:r>
            <a:r>
              <a:rPr lang="ru-RU" sz="2400" dirty="0" err="1">
                <a:solidFill>
                  <a:schemeClr val="tx1">
                    <a:lumMod val="75000"/>
                  </a:schemeClr>
                </a:solidFill>
              </a:rPr>
              <a:t>Софій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 Н. З., – К.: ТОВ «</a:t>
            </a:r>
            <a:r>
              <a:rPr lang="ru-RU" sz="2400" dirty="0" err="1">
                <a:solidFill>
                  <a:schemeClr val="tx1">
                    <a:lumMod val="75000"/>
                  </a:schemeClr>
                </a:solidFill>
              </a:rPr>
              <a:t>Видавничий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</a:schemeClr>
                </a:solidFill>
              </a:rPr>
              <a:t>дім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 «</a:t>
            </a:r>
            <a:r>
              <a:rPr lang="ru-RU" sz="2400" dirty="0" err="1">
                <a:solidFill>
                  <a:schemeClr val="tx1">
                    <a:lumMod val="75000"/>
                  </a:schemeClr>
                </a:solidFill>
              </a:rPr>
              <a:t>Плеяди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», 2015. – 70 с.</a:t>
            </a:r>
            <a:endParaRPr lang="uk-UA" sz="2400" dirty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buFontTx/>
              <a:buAutoNum type="arabicPeriod" startAt="2"/>
              <a:defRPr/>
            </a:pPr>
            <a:endParaRPr lang="uk-UA" sz="24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buAutoNum type="arabicPeriod" startAt="2"/>
              <a:defRPr/>
            </a:pPr>
            <a:endParaRPr lang="uk-UA" sz="24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uk-UA" sz="2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84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ahoma" charset="0"/>
              </a:rPr>
              <a:t>Спільне викладання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така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технологія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організації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освітнього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процесу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класі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коли два,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більше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спеціалісти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спільно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проводять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викладання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різних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групах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учнів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але в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єдиному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фізичному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просторі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20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2205038"/>
            <a:ext cx="7632700" cy="4464050"/>
          </a:xfrm>
        </p:spPr>
        <p:txBody>
          <a:bodyPr/>
          <a:lstStyle/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uk-UA" sz="2000" dirty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76456" cy="669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848872" cy="6336704"/>
          </a:xfrm>
        </p:spPr>
        <p:txBody>
          <a:bodyPr/>
          <a:lstStyle/>
          <a:p>
            <a:r>
              <a:rPr lang="ru-RU" b="1" dirty="0" err="1" smtClean="0">
                <a:solidFill>
                  <a:schemeClr val="bg2"/>
                </a:solidFill>
              </a:rPr>
              <a:t>Основні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>
                <a:solidFill>
                  <a:schemeClr val="bg2"/>
                </a:solidFill>
              </a:rPr>
              <a:t>компонентами </a:t>
            </a:r>
            <a:r>
              <a:rPr lang="ru-RU" b="1" dirty="0" err="1">
                <a:solidFill>
                  <a:schemeClr val="bg2"/>
                </a:solidFill>
              </a:rPr>
              <a:t>ефективної</a:t>
            </a:r>
            <a:r>
              <a:rPr lang="ru-RU" b="1" dirty="0">
                <a:solidFill>
                  <a:schemeClr val="bg2"/>
                </a:solidFill>
              </a:rPr>
              <a:t> практики </a:t>
            </a:r>
            <a:r>
              <a:rPr lang="ru-RU" b="1" dirty="0" err="1" smtClean="0">
                <a:solidFill>
                  <a:schemeClr val="bg2"/>
                </a:solidFill>
              </a:rPr>
              <a:t>спільного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uk-UA" b="1" dirty="0" smtClean="0">
                <a:solidFill>
                  <a:schemeClr val="bg2"/>
                </a:solidFill>
              </a:rPr>
              <a:t>викладання:</a:t>
            </a:r>
            <a:br>
              <a:rPr lang="uk-UA" b="1" dirty="0" smtClean="0">
                <a:solidFill>
                  <a:schemeClr val="bg2"/>
                </a:solidFill>
              </a:rPr>
            </a:br>
            <a:r>
              <a:rPr lang="uk-UA" b="1" dirty="0"/>
              <a:t/>
            </a:r>
            <a:br>
              <a:rPr lang="uk-UA" b="1" dirty="0"/>
            </a:br>
            <a:r>
              <a:rPr lang="uk-UA" sz="3200" b="0" i="0" u="none" strike="noStrike" baseline="0" dirty="0" smtClean="0"/>
              <a:t>⇒ </a:t>
            </a:r>
            <a:r>
              <a:rPr lang="uk-UA" sz="3200" i="1" dirty="0">
                <a:solidFill>
                  <a:schemeClr val="bg2"/>
                </a:solidFill>
              </a:rPr>
              <a:t>Спільні узгоджені цілі. </a:t>
            </a:r>
            <a:r>
              <a:rPr lang="uk-UA" sz="3200" i="1" dirty="0" smtClean="0">
                <a:solidFill>
                  <a:schemeClr val="bg2"/>
                </a:solidFill>
              </a:rPr>
              <a:t/>
            </a:r>
            <a:br>
              <a:rPr lang="uk-UA" sz="3200" i="1" dirty="0" smtClean="0">
                <a:solidFill>
                  <a:schemeClr val="bg2"/>
                </a:solidFill>
              </a:rPr>
            </a:br>
            <a:r>
              <a:rPr lang="ru-RU" sz="3200" b="0" i="0" u="none" strike="noStrike" baseline="0" dirty="0" smtClean="0"/>
              <a:t>⇒ </a:t>
            </a:r>
            <a:r>
              <a:rPr lang="ru-RU" sz="3200" i="1" dirty="0" err="1">
                <a:solidFill>
                  <a:schemeClr val="bg2"/>
                </a:solidFill>
              </a:rPr>
              <a:t>Спільні</a:t>
            </a:r>
            <a:r>
              <a:rPr lang="ru-RU" sz="3200" i="1" dirty="0">
                <a:solidFill>
                  <a:schemeClr val="bg2"/>
                </a:solidFill>
              </a:rPr>
              <a:t> </a:t>
            </a:r>
            <a:r>
              <a:rPr lang="ru-RU" sz="3200" i="1" dirty="0" err="1">
                <a:solidFill>
                  <a:schemeClr val="bg2"/>
                </a:solidFill>
              </a:rPr>
              <a:t>цінності</a:t>
            </a:r>
            <a:r>
              <a:rPr lang="ru-RU" sz="3200" i="1" dirty="0">
                <a:solidFill>
                  <a:schemeClr val="bg2"/>
                </a:solidFill>
              </a:rPr>
              <a:t> та </a:t>
            </a:r>
            <a:r>
              <a:rPr lang="ru-RU" sz="3200" i="1" dirty="0" err="1">
                <a:solidFill>
                  <a:schemeClr val="bg2"/>
                </a:solidFill>
              </a:rPr>
              <a:t>переконання</a:t>
            </a:r>
            <a:r>
              <a:rPr lang="ru-RU" sz="3200" i="1" dirty="0">
                <a:solidFill>
                  <a:schemeClr val="bg2"/>
                </a:solidFill>
              </a:rPr>
              <a:t>. </a:t>
            </a:r>
            <a:r>
              <a:rPr lang="ru-RU" sz="3200" dirty="0">
                <a:solidFill>
                  <a:schemeClr val="bg2"/>
                </a:solidFill>
              </a:rPr>
              <a:t/>
            </a:r>
            <a:br>
              <a:rPr lang="ru-RU" sz="3200" dirty="0">
                <a:solidFill>
                  <a:schemeClr val="bg2"/>
                </a:solidFill>
              </a:rPr>
            </a:br>
            <a:r>
              <a:rPr lang="uk-UA" sz="3200" b="0" i="0" u="none" strike="noStrike" baseline="0" dirty="0" smtClean="0"/>
              <a:t>⇒ </a:t>
            </a:r>
            <a:r>
              <a:rPr lang="uk-UA" sz="3200" i="1" dirty="0">
                <a:solidFill>
                  <a:schemeClr val="bg2"/>
                </a:solidFill>
              </a:rPr>
              <a:t>Рівноцінність учасників. </a:t>
            </a:r>
            <a:r>
              <a:rPr lang="uk-UA" sz="3200" i="1" dirty="0" smtClean="0">
                <a:solidFill>
                  <a:schemeClr val="bg2"/>
                </a:solidFill>
              </a:rPr>
              <a:t/>
            </a:r>
            <a:br>
              <a:rPr lang="uk-UA" sz="3200" i="1" dirty="0" smtClean="0">
                <a:solidFill>
                  <a:schemeClr val="bg2"/>
                </a:solidFill>
              </a:rPr>
            </a:br>
            <a:r>
              <a:rPr lang="uk-UA" sz="3200" b="0" i="0" u="none" strike="noStrike" baseline="0" dirty="0" smtClean="0"/>
              <a:t>⇒</a:t>
            </a:r>
            <a:r>
              <a:rPr lang="uk-UA" sz="3200" i="1" dirty="0" smtClean="0">
                <a:solidFill>
                  <a:schemeClr val="bg2"/>
                </a:solidFill>
              </a:rPr>
              <a:t> </a:t>
            </a:r>
            <a:r>
              <a:rPr lang="ru-RU" sz="3200" i="1" dirty="0" err="1" smtClean="0">
                <a:solidFill>
                  <a:schemeClr val="bg2"/>
                </a:solidFill>
              </a:rPr>
              <a:t>Спільне</a:t>
            </a:r>
            <a:r>
              <a:rPr lang="ru-RU" sz="3200" i="1" dirty="0" smtClean="0">
                <a:solidFill>
                  <a:schemeClr val="bg2"/>
                </a:solidFill>
              </a:rPr>
              <a:t> </a:t>
            </a:r>
            <a:r>
              <a:rPr lang="ru-RU" sz="3200" i="1" dirty="0" err="1">
                <a:solidFill>
                  <a:schemeClr val="bg2"/>
                </a:solidFill>
              </a:rPr>
              <a:t>лідерство</a:t>
            </a:r>
            <a:r>
              <a:rPr lang="ru-RU" sz="3200" i="1" dirty="0" smtClean="0">
                <a:solidFill>
                  <a:schemeClr val="bg2"/>
                </a:solidFill>
              </a:rPr>
              <a:t>. </a:t>
            </a:r>
            <a:br>
              <a:rPr lang="ru-RU" sz="3200" i="1" dirty="0" smtClean="0">
                <a:solidFill>
                  <a:schemeClr val="bg2"/>
                </a:solidFill>
              </a:rPr>
            </a:br>
            <a:r>
              <a:rPr lang="ru-RU" sz="3200" b="0" i="0" u="none" strike="noStrike" baseline="0" dirty="0" smtClean="0"/>
              <a:t>⇒ </a:t>
            </a:r>
            <a:r>
              <a:rPr lang="ru-RU" sz="3200" dirty="0" err="1">
                <a:solidFill>
                  <a:schemeClr val="bg2"/>
                </a:solidFill>
              </a:rPr>
              <a:t>Співпраця</a:t>
            </a:r>
            <a:r>
              <a:rPr lang="ru-RU" sz="3200" dirty="0">
                <a:solidFill>
                  <a:schemeClr val="bg2"/>
                </a:solidFill>
              </a:rPr>
              <a:t>. 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72488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6553200" cy="792088"/>
          </a:xfrm>
        </p:spPr>
        <p:txBody>
          <a:bodyPr/>
          <a:lstStyle/>
          <a:p>
            <a:r>
              <a:rPr lang="ru-RU" b="1" i="1" dirty="0">
                <a:solidFill>
                  <a:schemeClr val="bg2"/>
                </a:solidFill>
              </a:rPr>
              <a:t>Характеристики </a:t>
            </a:r>
            <a:r>
              <a:rPr lang="ru-RU" b="1" i="1" dirty="0" err="1">
                <a:solidFill>
                  <a:schemeClr val="bg2"/>
                </a:solidFill>
              </a:rPr>
              <a:t>співпраці</a:t>
            </a:r>
            <a:r>
              <a:rPr lang="ru-RU" b="1" i="1" dirty="0">
                <a:solidFill>
                  <a:schemeClr val="bg2"/>
                </a:solidFill>
              </a:rPr>
              <a:t> у </a:t>
            </a:r>
            <a:r>
              <a:rPr lang="ru-RU" b="1" i="1" dirty="0" err="1">
                <a:solidFill>
                  <a:schemeClr val="bg2"/>
                </a:solidFill>
              </a:rPr>
              <a:t>процесі</a:t>
            </a:r>
            <a:r>
              <a:rPr lang="ru-RU" b="1" i="1" dirty="0">
                <a:solidFill>
                  <a:schemeClr val="bg2"/>
                </a:solidFill>
              </a:rPr>
              <a:t> </a:t>
            </a:r>
            <a:r>
              <a:rPr lang="ru-RU" b="1" i="1" dirty="0" err="1">
                <a:solidFill>
                  <a:schemeClr val="bg2"/>
                </a:solidFill>
              </a:rPr>
              <a:t>спільного</a:t>
            </a:r>
            <a:r>
              <a:rPr lang="ru-RU" b="1" i="1" dirty="0">
                <a:solidFill>
                  <a:schemeClr val="bg2"/>
                </a:solidFill>
              </a:rPr>
              <a:t> </a:t>
            </a:r>
            <a:r>
              <a:rPr lang="ru-RU" b="1" i="1" dirty="0" err="1">
                <a:solidFill>
                  <a:schemeClr val="bg2"/>
                </a:solidFill>
              </a:rPr>
              <a:t>викладання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435900" cy="3959225"/>
          </a:xfrm>
        </p:spPr>
        <p:txBody>
          <a:bodyPr/>
          <a:lstStyle/>
          <a:p>
            <a:r>
              <a:rPr lang="ru-RU" sz="3600" dirty="0" err="1">
                <a:solidFill>
                  <a:schemeClr val="tx1"/>
                </a:solidFill>
              </a:rPr>
              <a:t>особиста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взаємодія</a:t>
            </a:r>
            <a:r>
              <a:rPr lang="ru-RU" sz="3600" dirty="0">
                <a:solidFill>
                  <a:schemeClr val="tx1"/>
                </a:solidFill>
              </a:rPr>
              <a:t>, </a:t>
            </a:r>
            <a:endParaRPr lang="ru-RU" sz="3600" dirty="0" smtClean="0">
              <a:solidFill>
                <a:schemeClr val="tx1"/>
              </a:solidFill>
            </a:endParaRPr>
          </a:p>
          <a:p>
            <a:r>
              <a:rPr lang="ru-RU" sz="3600" dirty="0" smtClean="0">
                <a:solidFill>
                  <a:schemeClr val="tx1"/>
                </a:solidFill>
              </a:rPr>
              <a:t>позитивна </a:t>
            </a:r>
            <a:r>
              <a:rPr lang="ru-RU" sz="3600" dirty="0" err="1">
                <a:solidFill>
                  <a:schemeClr val="tx1"/>
                </a:solidFill>
              </a:rPr>
              <a:t>взаємозалежність</a:t>
            </a:r>
            <a:r>
              <a:rPr lang="ru-RU" sz="3600" dirty="0">
                <a:solidFill>
                  <a:schemeClr val="tx1"/>
                </a:solidFill>
              </a:rPr>
              <a:t>, </a:t>
            </a:r>
            <a:endParaRPr lang="ru-RU" sz="3600" dirty="0" smtClean="0">
              <a:solidFill>
                <a:schemeClr val="tx1"/>
              </a:solidFill>
            </a:endParaRPr>
          </a:p>
          <a:p>
            <a:r>
              <a:rPr lang="ru-RU" sz="3600" dirty="0" err="1" smtClean="0">
                <a:solidFill>
                  <a:schemeClr val="tx1"/>
                </a:solidFill>
              </a:rPr>
              <a:t>міжособистісні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навички</a:t>
            </a:r>
            <a:r>
              <a:rPr lang="ru-RU" sz="3600" dirty="0">
                <a:solidFill>
                  <a:schemeClr val="tx1"/>
                </a:solidFill>
              </a:rPr>
              <a:t>, </a:t>
            </a:r>
            <a:endParaRPr lang="ru-RU" sz="3600" dirty="0" smtClean="0">
              <a:solidFill>
                <a:schemeClr val="tx1"/>
              </a:solidFill>
            </a:endParaRPr>
          </a:p>
          <a:p>
            <a:r>
              <a:rPr lang="ru-RU" sz="3600" dirty="0" err="1" smtClean="0">
                <a:solidFill>
                  <a:schemeClr val="tx1"/>
                </a:solidFill>
              </a:rPr>
              <a:t>моніторинг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прогресу</a:t>
            </a:r>
            <a:r>
              <a:rPr lang="ru-RU" sz="3600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sz="3600" dirty="0" err="1" smtClean="0">
                <a:solidFill>
                  <a:schemeClr val="tx1"/>
                </a:solidFill>
              </a:rPr>
              <a:t>індивідуальна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підзвітність</a:t>
            </a:r>
            <a:r>
              <a:rPr lang="ru-RU" sz="3600" dirty="0">
                <a:solidFill>
                  <a:schemeClr val="tx1"/>
                </a:solidFill>
              </a:rPr>
              <a:t>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8242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60648"/>
            <a:ext cx="7200800" cy="1152128"/>
          </a:xfrm>
        </p:spPr>
        <p:txBody>
          <a:bodyPr/>
          <a:lstStyle/>
          <a:p>
            <a:r>
              <a:rPr lang="uk-UA" b="1" i="1" dirty="0" smtClean="0">
                <a:solidFill>
                  <a:schemeClr val="bg2"/>
                </a:solidFill>
              </a:rPr>
              <a:t>Моделі спільного викладання:</a:t>
            </a:r>
            <a:endParaRPr lang="uk-UA" b="1" i="1" dirty="0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908050"/>
            <a:ext cx="6985000" cy="5543550"/>
          </a:xfrm>
        </p:spPr>
        <p:txBody>
          <a:bodyPr/>
          <a:lstStyle/>
          <a:p>
            <a:endParaRPr lang="uk-UA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Модель </a:t>
            </a:r>
            <a:r>
              <a:rPr lang="ru-RU" dirty="0" err="1" smtClean="0">
                <a:solidFill>
                  <a:schemeClr val="tx1"/>
                </a:solidFill>
              </a:rPr>
              <a:t>консультування</a:t>
            </a:r>
            <a:r>
              <a:rPr lang="ru-RU" dirty="0" smtClean="0">
                <a:solidFill>
                  <a:schemeClr val="tx1"/>
                </a:solidFill>
              </a:rPr>
              <a:t> –</a:t>
            </a:r>
            <a:r>
              <a:rPr lang="ru-RU" dirty="0" err="1" smtClean="0">
                <a:solidFill>
                  <a:schemeClr val="tx1"/>
                </a:solidFill>
              </a:rPr>
              <a:t>вчитель</a:t>
            </a:r>
            <a:r>
              <a:rPr lang="ru-RU" dirty="0" smtClean="0">
                <a:solidFill>
                  <a:schemeClr val="tx1"/>
                </a:solidFill>
              </a:rPr>
              <a:t> консультант </a:t>
            </a:r>
            <a:r>
              <a:rPr lang="ru-RU" dirty="0" err="1" smtClean="0">
                <a:solidFill>
                  <a:schemeClr val="tx1"/>
                </a:solidFill>
              </a:rPr>
              <a:t>асистента</a:t>
            </a:r>
            <a:r>
              <a:rPr lang="ru-RU" dirty="0" smtClean="0">
                <a:solidFill>
                  <a:schemeClr val="tx1"/>
                </a:solidFill>
              </a:rPr>
              <a:t> з </a:t>
            </a:r>
            <a:r>
              <a:rPr lang="ru-RU" dirty="0" err="1" smtClean="0">
                <a:solidFill>
                  <a:schemeClr val="tx1"/>
                </a:solidFill>
              </a:rPr>
              <a:t>питань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адаптації</a:t>
            </a:r>
            <a:r>
              <a:rPr lang="ru-RU" dirty="0" smtClean="0">
                <a:solidFill>
                  <a:schemeClr val="tx1"/>
                </a:solidFill>
              </a:rPr>
              <a:t> та </a:t>
            </a:r>
            <a:r>
              <a:rPr lang="ru-RU" dirty="0" err="1" smtClean="0">
                <a:solidFill>
                  <a:schemeClr val="tx1"/>
                </a:solidFill>
              </a:rPr>
              <a:t>модифікації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або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навпаки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Модель </a:t>
            </a:r>
            <a:r>
              <a:rPr lang="ru-RU" dirty="0" err="1" smtClean="0">
                <a:solidFill>
                  <a:schemeClr val="tx1"/>
                </a:solidFill>
              </a:rPr>
              <a:t>навчання</a:t>
            </a:r>
            <a:r>
              <a:rPr lang="ru-RU" dirty="0" smtClean="0">
                <a:solidFill>
                  <a:schemeClr val="tx1"/>
                </a:solidFill>
              </a:rPr>
              <a:t> –</a:t>
            </a:r>
            <a:r>
              <a:rPr lang="ru-RU" dirty="0" err="1" smtClean="0">
                <a:solidFill>
                  <a:schemeClr val="tx1"/>
                </a:solidFill>
              </a:rPr>
              <a:t>вчитель</a:t>
            </a:r>
            <a:r>
              <a:rPr lang="ru-RU" dirty="0" smtClean="0">
                <a:solidFill>
                  <a:schemeClr val="tx1"/>
                </a:solidFill>
              </a:rPr>
              <a:t> і </a:t>
            </a:r>
            <a:r>
              <a:rPr lang="ru-RU" dirty="0" err="1" smtClean="0">
                <a:solidFill>
                  <a:schemeClr val="tx1"/>
                </a:solidFill>
              </a:rPr>
              <a:t>асистент</a:t>
            </a:r>
            <a:r>
              <a:rPr lang="ru-RU" dirty="0" smtClean="0">
                <a:solidFill>
                  <a:schemeClr val="tx1"/>
                </a:solidFill>
              </a:rPr>
              <a:t> по </a:t>
            </a:r>
            <a:r>
              <a:rPr lang="ru-RU" dirty="0" err="1" smtClean="0">
                <a:solidFill>
                  <a:schemeClr val="tx1"/>
                </a:solidFill>
              </a:rPr>
              <a:t>черзі</a:t>
            </a:r>
            <a:r>
              <a:rPr lang="ru-RU" dirty="0" smtClean="0">
                <a:solidFill>
                  <a:schemeClr val="tx1"/>
                </a:solidFill>
              </a:rPr>
              <a:t> «</a:t>
            </a:r>
            <a:r>
              <a:rPr lang="ru-RU" dirty="0" err="1" smtClean="0">
                <a:solidFill>
                  <a:schemeClr val="tx1"/>
                </a:solidFill>
              </a:rPr>
              <a:t>навчають</a:t>
            </a:r>
            <a:r>
              <a:rPr lang="ru-RU" dirty="0" smtClean="0">
                <a:solidFill>
                  <a:schemeClr val="tx1"/>
                </a:solidFill>
              </a:rPr>
              <a:t>» один одного з </a:t>
            </a:r>
            <a:r>
              <a:rPr lang="ru-RU" dirty="0" err="1" smtClean="0">
                <a:solidFill>
                  <a:schemeClr val="tx1"/>
                </a:solidFill>
              </a:rPr>
              <a:t>питань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яких</a:t>
            </a:r>
            <a:r>
              <a:rPr lang="ru-RU" dirty="0" smtClean="0">
                <a:solidFill>
                  <a:schemeClr val="tx1"/>
                </a:solidFill>
              </a:rPr>
              <a:t> вони є </a:t>
            </a:r>
            <a:r>
              <a:rPr lang="ru-RU" dirty="0" err="1" smtClean="0">
                <a:solidFill>
                  <a:schemeClr val="tx1"/>
                </a:solidFill>
              </a:rPr>
              <a:t>більш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компетентними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Модель </a:t>
            </a:r>
            <a:r>
              <a:rPr lang="ru-RU" dirty="0" err="1" smtClean="0">
                <a:solidFill>
                  <a:schemeClr val="tx1"/>
                </a:solidFill>
              </a:rPr>
              <a:t>співпраці</a:t>
            </a:r>
            <a:r>
              <a:rPr lang="ru-RU" dirty="0" smtClean="0">
                <a:solidFill>
                  <a:schemeClr val="tx1"/>
                </a:solidFill>
              </a:rPr>
              <a:t> –</a:t>
            </a:r>
            <a:r>
              <a:rPr lang="ru-RU" dirty="0" err="1" smtClean="0">
                <a:solidFill>
                  <a:schemeClr val="tx1"/>
                </a:solidFill>
              </a:rPr>
              <a:t>розподіл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обов’язків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між</a:t>
            </a:r>
            <a:r>
              <a:rPr lang="ru-RU" dirty="0" smtClean="0">
                <a:solidFill>
                  <a:schemeClr val="tx1"/>
                </a:solidFill>
              </a:rPr>
              <a:t> учителем і </a:t>
            </a:r>
            <a:r>
              <a:rPr lang="ru-RU" dirty="0" err="1" smtClean="0">
                <a:solidFill>
                  <a:schemeClr val="tx1"/>
                </a:solidFill>
              </a:rPr>
              <a:t>асистентом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548681"/>
            <a:ext cx="7128966" cy="1440160"/>
          </a:xfrm>
        </p:spPr>
        <p:txBody>
          <a:bodyPr/>
          <a:lstStyle/>
          <a:p>
            <a:r>
              <a:rPr lang="uk-UA" b="1" i="1" dirty="0" smtClean="0">
                <a:solidFill>
                  <a:schemeClr val="bg2"/>
                </a:solidFill>
              </a:rPr>
              <a:t>Форми спільного викладання:</a:t>
            </a:r>
            <a:endParaRPr lang="uk-UA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7643812" cy="3959225"/>
          </a:xfrm>
        </p:spPr>
        <p:txBody>
          <a:bodyPr/>
          <a:lstStyle/>
          <a:p>
            <a:endParaRPr lang="uk-UA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Підтримуюче викладання.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Паралельне викладання.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Додаткове викладання.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Викладання в команді.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Альтернативне викладання.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Викладання в малих групах.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6434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7273280" cy="508000"/>
          </a:xfrm>
        </p:spPr>
        <p:txBody>
          <a:bodyPr/>
          <a:lstStyle/>
          <a:p>
            <a:r>
              <a:rPr lang="uk-UA" b="1" i="1" dirty="0" smtClean="0">
                <a:solidFill>
                  <a:schemeClr val="bg2"/>
                </a:solidFill>
              </a:rPr>
              <a:t>1. Підтримуюче викладання</a:t>
            </a:r>
            <a:endParaRPr lang="uk-UA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147868" cy="3959225"/>
          </a:xfrm>
        </p:spPr>
        <p:txBody>
          <a:bodyPr/>
          <a:lstStyle/>
          <a:p>
            <a:endParaRPr lang="uk-UA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• Учитель </a:t>
            </a:r>
            <a:r>
              <a:rPr lang="ru-RU" dirty="0" err="1" smtClean="0">
                <a:solidFill>
                  <a:schemeClr val="tx1"/>
                </a:solidFill>
              </a:rPr>
              <a:t>визначає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організацію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змісту</a:t>
            </a:r>
            <a:r>
              <a:rPr lang="ru-RU" dirty="0" smtClean="0">
                <a:solidFill>
                  <a:schemeClr val="tx1"/>
                </a:solidFill>
              </a:rPr>
              <a:t> уроку,     </a:t>
            </a:r>
            <a:r>
              <a:rPr lang="ru-RU" dirty="0" err="1" smtClean="0">
                <a:solidFill>
                  <a:schemeClr val="tx1"/>
                </a:solidFill>
              </a:rPr>
              <a:t>методи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викладання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компетентності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які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учням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необхідно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здобути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•</a:t>
            </a:r>
            <a:r>
              <a:rPr lang="ru-RU" dirty="0" err="1" smtClean="0">
                <a:solidFill>
                  <a:schemeClr val="tx1"/>
                </a:solidFill>
              </a:rPr>
              <a:t>Асистент</a:t>
            </a:r>
            <a:r>
              <a:rPr lang="ru-RU" dirty="0" smtClean="0">
                <a:solidFill>
                  <a:schemeClr val="tx1"/>
                </a:solidFill>
              </a:rPr>
              <a:t> учителя проводить 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chemeClr val="tx1"/>
                </a:solidFill>
              </a:rPr>
              <a:t>окремі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фрагменти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уроків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із 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малими групами.</a:t>
            </a:r>
            <a:endParaRPr lang="uk-UA" dirty="0"/>
          </a:p>
        </p:txBody>
      </p:sp>
      <p:pic>
        <p:nvPicPr>
          <p:cNvPr id="282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257" y="3429000"/>
            <a:ext cx="29718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735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53200" cy="864096"/>
          </a:xfrm>
        </p:spPr>
        <p:txBody>
          <a:bodyPr/>
          <a:lstStyle/>
          <a:p>
            <a:r>
              <a:rPr lang="uk-UA" b="1" i="1" dirty="0" smtClean="0">
                <a:solidFill>
                  <a:schemeClr val="bg2"/>
                </a:solidFill>
              </a:rPr>
              <a:t>2. Паралельне </a:t>
            </a:r>
            <a:r>
              <a:rPr lang="uk-UA" b="1" i="1" dirty="0">
                <a:solidFill>
                  <a:schemeClr val="bg2"/>
                </a:solidFill>
              </a:rPr>
              <a:t>викладання.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291884" cy="4175249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err="1">
                <a:solidFill>
                  <a:schemeClr val="tx1"/>
                </a:solidFill>
              </a:rPr>
              <a:t>Паралельне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викладання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відбувається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тоді</a:t>
            </a:r>
            <a:r>
              <a:rPr lang="ru-RU" sz="2400" dirty="0">
                <a:solidFill>
                  <a:schemeClr val="tx1"/>
                </a:solidFill>
              </a:rPr>
              <a:t>, коли педагоги </a:t>
            </a:r>
            <a:r>
              <a:rPr lang="ru-RU" sz="2400" dirty="0" err="1">
                <a:solidFill>
                  <a:schemeClr val="tx1"/>
                </a:solidFill>
              </a:rPr>
              <a:t>працюють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одночасно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з </a:t>
            </a:r>
            <a:r>
              <a:rPr lang="ru-RU" sz="2400" dirty="0" err="1">
                <a:solidFill>
                  <a:schemeClr val="tx1"/>
                </a:solidFill>
              </a:rPr>
              <a:t>різними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групами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учнів</a:t>
            </a:r>
            <a:r>
              <a:rPr lang="ru-RU" sz="2400" dirty="0">
                <a:solidFill>
                  <a:schemeClr val="tx1"/>
                </a:solidFill>
              </a:rPr>
              <a:t> в одному </a:t>
            </a:r>
            <a:r>
              <a:rPr lang="ru-RU" sz="2400" dirty="0" err="1">
                <a:solidFill>
                  <a:schemeClr val="tx1"/>
                </a:solidFill>
              </a:rPr>
              <a:t>класі</a:t>
            </a:r>
            <a:r>
              <a:rPr lang="ru-RU" sz="2400" dirty="0">
                <a:solidFill>
                  <a:schemeClr val="tx1"/>
                </a:solidFill>
              </a:rPr>
              <a:t>. Основною </a:t>
            </a:r>
            <a:r>
              <a:rPr lang="ru-RU" sz="2400" dirty="0" err="1">
                <a:solidFill>
                  <a:schemeClr val="tx1"/>
                </a:solidFill>
              </a:rPr>
              <a:t>перевагою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паралельного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викладання</a:t>
            </a:r>
            <a:r>
              <a:rPr lang="ru-RU" sz="2400" dirty="0">
                <a:solidFill>
                  <a:schemeClr val="tx1"/>
                </a:solidFill>
              </a:rPr>
              <a:t> є </a:t>
            </a:r>
            <a:r>
              <a:rPr lang="ru-RU" sz="2400" dirty="0" err="1">
                <a:solidFill>
                  <a:schemeClr val="tx1"/>
                </a:solidFill>
              </a:rPr>
              <a:t>зменшення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кількості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учнів</a:t>
            </a:r>
            <a:r>
              <a:rPr lang="ru-RU" sz="2400" dirty="0">
                <a:solidFill>
                  <a:schemeClr val="tx1"/>
                </a:solidFill>
              </a:rPr>
              <a:t>, з </a:t>
            </a:r>
            <a:r>
              <a:rPr lang="ru-RU" sz="2400" dirty="0" err="1">
                <a:solidFill>
                  <a:schemeClr val="tx1"/>
                </a:solidFill>
              </a:rPr>
              <a:t>якими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працює</a:t>
            </a:r>
            <a:r>
              <a:rPr lang="ru-RU" sz="2400" dirty="0">
                <a:solidFill>
                  <a:schemeClr val="tx1"/>
                </a:solidFill>
              </a:rPr>
              <a:t> один учитель, </a:t>
            </a:r>
            <a:r>
              <a:rPr lang="ru-RU" sz="2400" dirty="0" smtClean="0"/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що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дає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змогу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індивідуалізувати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навчальний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процес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краще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врахувати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індивідуаль</a:t>
            </a:r>
            <a:r>
              <a:rPr lang="uk-UA" sz="2400" dirty="0" smtClean="0">
                <a:solidFill>
                  <a:schemeClr val="tx1"/>
                </a:solidFill>
              </a:rPr>
              <a:t>ні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chemeClr val="tx1"/>
                </a:solidFill>
              </a:rPr>
              <a:t> </a:t>
            </a:r>
            <a:r>
              <a:rPr lang="uk-UA" sz="2400" dirty="0">
                <a:solidFill>
                  <a:schemeClr val="tx1"/>
                </a:solidFill>
              </a:rPr>
              <a:t>потреби окремих учнів.</a:t>
            </a:r>
            <a:endParaRPr lang="uk-UA" sz="2400" dirty="0"/>
          </a:p>
        </p:txBody>
      </p:sp>
      <p:pic>
        <p:nvPicPr>
          <p:cNvPr id="283650" name="Picture 2" descr="Учитель с детьми картинки, стоковые фото Учитель с детьми |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3016"/>
            <a:ext cx="4274840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149080"/>
            <a:ext cx="2448272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9091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ології навчання 12.10.21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Технології навчання 12.10.21</Template>
  <TotalTime>338</TotalTime>
  <Words>906</Words>
  <Application>Microsoft Office PowerPoint</Application>
  <PresentationFormat>Экран (4:3)</PresentationFormat>
  <Paragraphs>111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Технології навчання 12.10.21</vt:lpstr>
      <vt:lpstr>Спільне викладання: форми та особливості впровадження</vt:lpstr>
      <vt:lpstr>Спільне викладання</vt:lpstr>
      <vt:lpstr>Презентация PowerPoint</vt:lpstr>
      <vt:lpstr>Основні компонентами ефективної практики спільного викладання:  ⇒ Спільні узгоджені цілі.  ⇒ Спільні цінності та переконання.  ⇒ Рівноцінність учасників.  ⇒ Спільне лідерство.  ⇒ Співпраця. </vt:lpstr>
      <vt:lpstr>Характеристики співпраці у процесі спільного викладання</vt:lpstr>
      <vt:lpstr>Моделі спільного викладання:</vt:lpstr>
      <vt:lpstr>Форми спільного викладання:</vt:lpstr>
      <vt:lpstr>1. Підтримуюче викладання</vt:lpstr>
      <vt:lpstr>2. Паралельне викладання.</vt:lpstr>
      <vt:lpstr>3. Додаткове викладання </vt:lpstr>
      <vt:lpstr>4. Викладання в команді.</vt:lpstr>
      <vt:lpstr>ПРИКЛАД ПРАКТИКИ СПІЛЬНОГО ВИКЛАДАННЯ</vt:lpstr>
      <vt:lpstr>Презентация PowerPoint</vt:lpstr>
      <vt:lpstr>Рекомендації про спільне викладання: </vt:lpstr>
      <vt:lpstr>Головні питання при плануванні спільного викладання</vt:lpstr>
      <vt:lpstr>Презентация PowerPoint</vt:lpstr>
      <vt:lpstr>Список використаних джерел: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Технології інклюзивного навчання дітей з ООП</dc:title>
  <dc:creator>Адмін</dc:creator>
  <cp:lastModifiedBy>Адмін</cp:lastModifiedBy>
  <cp:revision>19</cp:revision>
  <dcterms:created xsi:type="dcterms:W3CDTF">2021-10-06T06:52:43Z</dcterms:created>
  <dcterms:modified xsi:type="dcterms:W3CDTF">2021-10-13T07:01:47Z</dcterms:modified>
</cp:coreProperties>
</file>