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5" r:id="rId1"/>
  </p:sldMasterIdLst>
  <p:sldIdLst>
    <p:sldId id="256" r:id="rId2"/>
    <p:sldId id="281" r:id="rId3"/>
    <p:sldId id="286" r:id="rId4"/>
    <p:sldId id="287" r:id="rId5"/>
    <p:sldId id="305" r:id="rId6"/>
    <p:sldId id="280" r:id="rId7"/>
    <p:sldId id="282" r:id="rId8"/>
    <p:sldId id="283" r:id="rId9"/>
    <p:sldId id="284" r:id="rId10"/>
    <p:sldId id="285" r:id="rId11"/>
    <p:sldId id="289" r:id="rId12"/>
    <p:sldId id="290" r:id="rId13"/>
    <p:sldId id="291" r:id="rId14"/>
    <p:sldId id="292" r:id="rId15"/>
    <p:sldId id="293" r:id="rId16"/>
    <p:sldId id="294" r:id="rId17"/>
    <p:sldId id="303" r:id="rId18"/>
    <p:sldId id="306" r:id="rId19"/>
    <p:sldId id="295" r:id="rId20"/>
    <p:sldId id="296" r:id="rId21"/>
    <p:sldId id="297" r:id="rId22"/>
    <p:sldId id="298" r:id="rId23"/>
    <p:sldId id="299" r:id="rId24"/>
    <p:sldId id="300" r:id="rId25"/>
    <p:sldId id="301" r:id="rId26"/>
    <p:sldId id="302" r:id="rId27"/>
    <p:sldId id="304" r:id="rId28"/>
    <p:sldId id="307" r:id="rId29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min" initials="A" lastIdx="2" clrIdx="0">
    <p:extLst>
      <p:ext uri="{19B8F6BF-5375-455C-9EA6-DF929625EA0E}">
        <p15:presenceInfo xmlns:p15="http://schemas.microsoft.com/office/powerpoint/2012/main" userId="dd6a31e02e92e7f2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66FF"/>
    <a:srgbClr val="CC66FF"/>
    <a:srgbClr val="9900FF"/>
    <a:srgbClr val="6600FF"/>
    <a:srgbClr val="9999FF"/>
    <a:srgbClr val="9933FF"/>
    <a:srgbClr val="6600CC"/>
    <a:srgbClr val="CC00FF"/>
    <a:srgbClr val="AA6FC1"/>
    <a:srgbClr val="C868C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>
      <p:cViewPr varScale="1">
        <p:scale>
          <a:sx n="74" d="100"/>
          <a:sy n="74" d="100"/>
        </p:scale>
        <p:origin x="129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C360F-DAE7-45D1-A6C6-D84BC16AA5DB}" type="datetimeFigureOut">
              <a:rPr lang="ru-RU" smtClean="0"/>
              <a:t>13.10.2021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47CA0-CB10-429C-858B-8713566FE6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45518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C360F-DAE7-45D1-A6C6-D84BC16AA5DB}" type="datetimeFigureOut">
              <a:rPr lang="ru-RU" smtClean="0"/>
              <a:t>13.10.2021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47CA0-CB10-429C-858B-8713566FE6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63171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C360F-DAE7-45D1-A6C6-D84BC16AA5DB}" type="datetimeFigureOut">
              <a:rPr lang="ru-RU" smtClean="0"/>
              <a:t>13.10.2021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47CA0-CB10-429C-858B-8713566FE6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18010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C360F-DAE7-45D1-A6C6-D84BC16AA5DB}" type="datetimeFigureOut">
              <a:rPr lang="ru-RU" smtClean="0"/>
              <a:t>13.10.2021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47CA0-CB10-429C-858B-8713566FE6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22663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C360F-DAE7-45D1-A6C6-D84BC16AA5DB}" type="datetimeFigureOut">
              <a:rPr lang="ru-RU" smtClean="0"/>
              <a:t>13.10.2021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47CA0-CB10-429C-858B-8713566FE6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90463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C360F-DAE7-45D1-A6C6-D84BC16AA5DB}" type="datetimeFigureOut">
              <a:rPr lang="ru-RU" smtClean="0"/>
              <a:t>13.10.2021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47CA0-CB10-429C-858B-8713566FE6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55100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C360F-DAE7-45D1-A6C6-D84BC16AA5DB}" type="datetimeFigureOut">
              <a:rPr lang="ru-RU" smtClean="0"/>
              <a:t>13.10.2021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47CA0-CB10-429C-858B-8713566FE6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56835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C360F-DAE7-45D1-A6C6-D84BC16AA5DB}" type="datetimeFigureOut">
              <a:rPr lang="ru-RU" smtClean="0"/>
              <a:t>13.10.2021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47CA0-CB10-429C-858B-8713566FE6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1275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C360F-DAE7-45D1-A6C6-D84BC16AA5DB}" type="datetimeFigureOut">
              <a:rPr lang="ru-RU" smtClean="0"/>
              <a:t>13.10.2021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47CA0-CB10-429C-858B-8713566FE6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01696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C360F-DAE7-45D1-A6C6-D84BC16AA5DB}" type="datetimeFigureOut">
              <a:rPr lang="ru-RU" smtClean="0"/>
              <a:t>13.10.2021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47CA0-CB10-429C-858B-8713566FE6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38706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C360F-DAE7-45D1-A6C6-D84BC16AA5DB}" type="datetimeFigureOut">
              <a:rPr lang="ru-RU" smtClean="0"/>
              <a:t>13.10.2021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47CA0-CB10-429C-858B-8713566FE6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32529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99000">
              <a:schemeClr val="accent3">
                <a:lumMod val="45000"/>
                <a:lumOff val="55000"/>
              </a:schemeClr>
            </a:gs>
            <a:gs pos="92566">
              <a:srgbClr val="D7D7D7"/>
            </a:gs>
            <a:gs pos="92560">
              <a:srgbClr val="D7D7D7"/>
            </a:gs>
            <a:gs pos="94000">
              <a:schemeClr val="bg2">
                <a:lumMod val="90000"/>
              </a:schemeClr>
            </a:gs>
            <a:gs pos="79000">
              <a:schemeClr val="accent3">
                <a:lumMod val="45000"/>
                <a:lumOff val="55000"/>
              </a:schemeClr>
            </a:gs>
            <a:gs pos="65000">
              <a:schemeClr val="accent3">
                <a:lumMod val="30000"/>
                <a:lumOff val="70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0C360F-DAE7-45D1-A6C6-D84BC16AA5DB}" type="datetimeFigureOut">
              <a:rPr lang="ru-RU" smtClean="0"/>
              <a:t>13.10.2021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647CA0-CB10-429C-858B-8713566FE6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61938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6" r:id="rId1"/>
    <p:sldLayoutId id="2147483817" r:id="rId2"/>
    <p:sldLayoutId id="2147483818" r:id="rId3"/>
    <p:sldLayoutId id="2147483819" r:id="rId4"/>
    <p:sldLayoutId id="2147483820" r:id="rId5"/>
    <p:sldLayoutId id="2147483821" r:id="rId6"/>
    <p:sldLayoutId id="2147483822" r:id="rId7"/>
    <p:sldLayoutId id="2147483823" r:id="rId8"/>
    <p:sldLayoutId id="2147483824" r:id="rId9"/>
    <p:sldLayoutId id="2147483825" r:id="rId10"/>
    <p:sldLayoutId id="2147483826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mon.gov.ua/ua/npa/pro-zatverdzhennya-primirnogo-polozhennya-pro-komandu-psihologo-pedagogichnogo-suprovodu-ditini-z-osoblivimi-osvitnimi-potrebami-v-zakladi-zagalnoyi-serednoyi-ta-doshkilnoyi-osviti" TargetMode="Externa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https://mon.gov.ua/" TargetMode="Externa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620689"/>
            <a:ext cx="7772400" cy="2016224"/>
          </a:xfrm>
        </p:spPr>
        <p:txBody>
          <a:bodyPr>
            <a:normAutofit/>
          </a:bodyPr>
          <a:lstStyle/>
          <a:p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систент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вчителя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інклюзивному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класі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63888" y="4365104"/>
            <a:ext cx="5328592" cy="1896616"/>
          </a:xfrm>
        </p:spPr>
        <p:txBody>
          <a:bodyPr>
            <a:normAutofit/>
          </a:bodyPr>
          <a:lstStyle/>
          <a:p>
            <a:r>
              <a:rPr lang="ru-RU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Ткаченко </a:t>
            </a:r>
            <a:r>
              <a:rPr lang="ru-RU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Наталія</a:t>
            </a:r>
            <a:endParaRPr lang="ru-RU" sz="24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фахівець</a:t>
            </a:r>
            <a:r>
              <a:rPr lang="ru-RU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«Інклюзивно-ресурсного центру» </a:t>
            </a:r>
            <a:r>
              <a:rPr lang="ru-RU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Південної</a:t>
            </a:r>
            <a:r>
              <a:rPr lang="ru-RU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міської</a:t>
            </a:r>
            <a:r>
              <a:rPr lang="ru-RU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ради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1" y="3140968"/>
            <a:ext cx="3056895" cy="3537384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10D50A13-8184-4DC9-AE84-D1CB7A52D3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0"/>
            <a:ext cx="7886700" cy="1484784"/>
          </a:xfrm>
        </p:spPr>
        <p:txBody>
          <a:bodyPr>
            <a:normAutofit/>
          </a:bodyPr>
          <a:lstStyle/>
          <a:p>
            <a:pPr algn="ctr"/>
            <a:r>
              <a:rPr lang="uk-UA" sz="3600" b="1" dirty="0">
                <a:solidFill>
                  <a:srgbClr val="AC956E">
                    <a:lumMod val="75000"/>
                  </a:srgbClr>
                </a:solidFill>
                <a:latin typeface="Impact"/>
              </a:rPr>
              <a:t>Документація асистента вчителя</a:t>
            </a:r>
            <a:r>
              <a:rPr lang="ru-RU" sz="3600" b="1" dirty="0">
                <a:solidFill>
                  <a:prstClr val="black">
                    <a:lumMod val="85000"/>
                    <a:lumOff val="15000"/>
                  </a:prstClr>
                </a:solidFill>
                <a:latin typeface="Impact"/>
              </a:rPr>
              <a:t/>
            </a:r>
            <a:br>
              <a:rPr lang="ru-RU" sz="3600" b="1" dirty="0">
                <a:solidFill>
                  <a:prstClr val="black">
                    <a:lumMod val="85000"/>
                    <a:lumOff val="15000"/>
                  </a:prstClr>
                </a:solidFill>
                <a:latin typeface="Impact"/>
              </a:rPr>
            </a:br>
            <a:endParaRPr lang="ru-RU" sz="4000" dirty="0">
              <a:solidFill>
                <a:schemeClr val="accent1"/>
              </a:solidFill>
              <a:latin typeface="Impact" panose="020B080603090205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C44053AC-ACB0-4638-999E-B713DBC417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1196752"/>
            <a:ext cx="8124576" cy="5544616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uk-UA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Річний план асистента вчителя</a:t>
            </a:r>
          </a:p>
          <a:p>
            <a:r>
              <a:rPr lang="uk-UA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Список </a:t>
            </a:r>
            <a:r>
              <a:rPr lang="ru-RU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здобувачів</a:t>
            </a: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освіти</a:t>
            </a: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особливими</a:t>
            </a: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освітніми</a:t>
            </a: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потребами.</a:t>
            </a:r>
          </a:p>
          <a:p>
            <a:r>
              <a:rPr lang="uk-UA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Графік роботи.</a:t>
            </a:r>
          </a:p>
          <a:p>
            <a:r>
              <a:rPr lang="uk-UA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Розклад уроків (зведена таблиця уроків та виду діяльності).</a:t>
            </a:r>
          </a:p>
          <a:p>
            <a:r>
              <a:rPr lang="uk-UA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Індивідуальна програма розвитку.</a:t>
            </a:r>
          </a:p>
          <a:p>
            <a:r>
              <a:rPr lang="uk-UA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Журнал </a:t>
            </a:r>
            <a:r>
              <a:rPr lang="uk-UA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спостережень/Щоденний план роботи</a:t>
            </a:r>
            <a:endParaRPr lang="uk-UA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 Журнал обліку консультацій та просвітницьких заходів.</a:t>
            </a:r>
          </a:p>
          <a:p>
            <a:r>
              <a:rPr lang="uk-UA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8. Портфоліо дитини.</a:t>
            </a:r>
          </a:p>
          <a:p>
            <a:pPr marL="457200" indent="-457200">
              <a:buFontTx/>
              <a:buChar char="-"/>
            </a:pPr>
            <a:endParaRPr lang="uk-UA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Tx/>
              <a:buChar char="-"/>
            </a:pPr>
            <a:endParaRPr lang="uk-UA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Tx/>
              <a:buChar char="-"/>
            </a:pPr>
            <a:endParaRPr lang="uk-UA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Tx/>
              <a:buChar char="-"/>
            </a:pP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83089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874A8E10-EED4-4090-B1C2-6D672111FC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16626"/>
            <a:ext cx="7886700" cy="576070"/>
          </a:xfrm>
        </p:spPr>
        <p:txBody>
          <a:bodyPr>
            <a:normAutofit/>
          </a:bodyPr>
          <a:lstStyle/>
          <a:p>
            <a:pPr algn="ctr"/>
            <a:r>
              <a:rPr lang="uk-UA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Річний план асистента вчителя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635A5A88-85C0-4419-AD1B-F30F33DF14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23528" y="692696"/>
            <a:ext cx="8568952" cy="5396955"/>
          </a:xfrm>
        </p:spPr>
        <p:txBody>
          <a:bodyPr/>
          <a:lstStyle/>
          <a:p>
            <a:pPr marL="342900" indent="-342900">
              <a:buFontTx/>
              <a:buChar char="-"/>
            </a:pP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документ,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який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передбачає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усі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види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робіт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визначені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посадовою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інструкцією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опис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змісту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терміни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виконання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особливості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взаємодії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 учителями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інклюзивного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класу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розподіл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функцій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між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педагогами. План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містити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такі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розділи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Таблица 5">
            <a:extLst>
              <a:ext uri="{FF2B5EF4-FFF2-40B4-BE49-F238E27FC236}">
                <a16:creationId xmlns="" xmlns:a16="http://schemas.microsoft.com/office/drawing/2014/main" id="{28ABFFD3-9D0F-4E32-A2C2-F5940DC5AEE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3784989"/>
              </p:ext>
            </p:extLst>
          </p:nvPr>
        </p:nvGraphicFramePr>
        <p:xfrm>
          <a:off x="1043608" y="1874818"/>
          <a:ext cx="7056784" cy="489267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27078">
                  <a:extLst>
                    <a:ext uri="{9D8B030D-6E8A-4147-A177-3AD203B41FA5}">
                      <a16:colId xmlns="" xmlns:a16="http://schemas.microsoft.com/office/drawing/2014/main" val="586185875"/>
                    </a:ext>
                  </a:extLst>
                </a:gridCol>
                <a:gridCol w="1949188">
                  <a:extLst>
                    <a:ext uri="{9D8B030D-6E8A-4147-A177-3AD203B41FA5}">
                      <a16:colId xmlns="" xmlns:a16="http://schemas.microsoft.com/office/drawing/2014/main" val="1092062573"/>
                    </a:ext>
                  </a:extLst>
                </a:gridCol>
                <a:gridCol w="1949188">
                  <a:extLst>
                    <a:ext uri="{9D8B030D-6E8A-4147-A177-3AD203B41FA5}">
                      <a16:colId xmlns="" xmlns:a16="http://schemas.microsoft.com/office/drawing/2014/main" val="1117133341"/>
                    </a:ext>
                  </a:extLst>
                </a:gridCol>
                <a:gridCol w="2431330">
                  <a:extLst>
                    <a:ext uri="{9D8B030D-6E8A-4147-A177-3AD203B41FA5}">
                      <a16:colId xmlns="" xmlns:a16="http://schemas.microsoft.com/office/drawing/2014/main" val="1749968780"/>
                    </a:ext>
                  </a:extLst>
                </a:gridCol>
              </a:tblGrid>
              <a:tr h="19496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№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76" marR="527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Зміст роботи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76" marR="527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Термін виконання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76" marR="527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Відмітка про виконання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76" marR="52776" marT="0" marB="0"/>
                </a:tc>
                <a:extLst>
                  <a:ext uri="{0D108BD9-81ED-4DB2-BD59-A6C34878D82A}">
                    <a16:rowId xmlns="" xmlns:a16="http://schemas.microsoft.com/office/drawing/2014/main" val="3025721666"/>
                  </a:ext>
                </a:extLst>
              </a:tr>
              <a:tr h="194961"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І. Організаційна та навчально-корекційна робота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76" marR="52776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794748173"/>
                  </a:ext>
                </a:extLst>
              </a:tr>
              <a:tr h="19496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1.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76" marR="527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76" marR="527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76" marR="527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76" marR="52776" marT="0" marB="0"/>
                </a:tc>
                <a:extLst>
                  <a:ext uri="{0D108BD9-81ED-4DB2-BD59-A6C34878D82A}">
                    <a16:rowId xmlns="" xmlns:a16="http://schemas.microsoft.com/office/drawing/2014/main" val="2364386464"/>
                  </a:ext>
                </a:extLst>
              </a:tr>
              <a:tr h="19496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2.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76" marR="527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76" marR="527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76" marR="527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76" marR="52776" marT="0" marB="0"/>
                </a:tc>
                <a:extLst>
                  <a:ext uri="{0D108BD9-81ED-4DB2-BD59-A6C34878D82A}">
                    <a16:rowId xmlns="" xmlns:a16="http://schemas.microsoft.com/office/drawing/2014/main" val="1709058882"/>
                  </a:ext>
                </a:extLst>
              </a:tr>
              <a:tr h="194961"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ІІ. Співпраця з командою супроводу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76" marR="52776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49286638"/>
                  </a:ext>
                </a:extLst>
              </a:tr>
              <a:tr h="19496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1.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76" marR="527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76" marR="527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76" marR="527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76" marR="52776" marT="0" marB="0"/>
                </a:tc>
                <a:extLst>
                  <a:ext uri="{0D108BD9-81ED-4DB2-BD59-A6C34878D82A}">
                    <a16:rowId xmlns="" xmlns:a16="http://schemas.microsoft.com/office/drawing/2014/main" val="2139516486"/>
                  </a:ext>
                </a:extLst>
              </a:tr>
              <a:tr h="19496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2.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76" marR="527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76" marR="527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76" marR="527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76" marR="52776" marT="0" marB="0"/>
                </a:tc>
                <a:extLst>
                  <a:ext uri="{0D108BD9-81ED-4DB2-BD59-A6C34878D82A}">
                    <a16:rowId xmlns="" xmlns:a16="http://schemas.microsoft.com/office/drawing/2014/main" val="4266209460"/>
                  </a:ext>
                </a:extLst>
              </a:tr>
              <a:tr h="194961"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ІІІ. Співпраця з медичними працівниками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76" marR="52776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072963906"/>
                  </a:ext>
                </a:extLst>
              </a:tr>
              <a:tr h="19496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1.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76" marR="527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76" marR="527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76" marR="527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76" marR="52776" marT="0" marB="0"/>
                </a:tc>
                <a:extLst>
                  <a:ext uri="{0D108BD9-81ED-4DB2-BD59-A6C34878D82A}">
                    <a16:rowId xmlns="" xmlns:a16="http://schemas.microsoft.com/office/drawing/2014/main" val="3421290149"/>
                  </a:ext>
                </a:extLst>
              </a:tr>
              <a:tr h="19496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2.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76" marR="527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76" marR="527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76" marR="527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76" marR="52776" marT="0" marB="0"/>
                </a:tc>
                <a:extLst>
                  <a:ext uri="{0D108BD9-81ED-4DB2-BD59-A6C34878D82A}">
                    <a16:rowId xmlns="" xmlns:a16="http://schemas.microsoft.com/office/drawing/2014/main" val="592177285"/>
                  </a:ext>
                </a:extLst>
              </a:tr>
              <a:tr h="194961"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IV</a:t>
                      </a:r>
                      <a:r>
                        <a:rPr lang="ru-RU" sz="1200" dirty="0">
                          <a:effectLst/>
                        </a:rPr>
                        <a:t>.</a:t>
                      </a:r>
                      <a:r>
                        <a:rPr lang="uk-UA" sz="1200" dirty="0">
                          <a:effectLst/>
                        </a:rPr>
                        <a:t> Робота з батьками та </a:t>
                      </a:r>
                      <a:r>
                        <a:rPr lang="uk-UA" sz="1200" dirty="0" err="1">
                          <a:effectLst/>
                        </a:rPr>
                        <a:t>громадскістю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76" marR="52776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198938615"/>
                  </a:ext>
                </a:extLst>
              </a:tr>
              <a:tr h="19496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1.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76" marR="527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76" marR="527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76" marR="527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76" marR="52776" marT="0" marB="0"/>
                </a:tc>
                <a:extLst>
                  <a:ext uri="{0D108BD9-81ED-4DB2-BD59-A6C34878D82A}">
                    <a16:rowId xmlns="" xmlns:a16="http://schemas.microsoft.com/office/drawing/2014/main" val="1304655642"/>
                  </a:ext>
                </a:extLst>
              </a:tr>
              <a:tr h="19496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2.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76" marR="527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76" marR="527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76" marR="527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76" marR="52776" marT="0" marB="0"/>
                </a:tc>
                <a:extLst>
                  <a:ext uri="{0D108BD9-81ED-4DB2-BD59-A6C34878D82A}">
                    <a16:rowId xmlns="" xmlns:a16="http://schemas.microsoft.com/office/drawing/2014/main" val="3678943167"/>
                  </a:ext>
                </a:extLst>
              </a:tr>
              <a:tr h="194961"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V</a:t>
                      </a:r>
                      <a:r>
                        <a:rPr lang="ru-RU" sz="1200" dirty="0">
                          <a:effectLst/>
                        </a:rPr>
                        <a:t>. </a:t>
                      </a:r>
                      <a:r>
                        <a:rPr lang="uk-UA" sz="1200" dirty="0">
                          <a:effectLst/>
                        </a:rPr>
                        <a:t>Участь у методичних заходах закладу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76" marR="52776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765184725"/>
                  </a:ext>
                </a:extLst>
              </a:tr>
              <a:tr h="19496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1.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76" marR="527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76" marR="527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76" marR="527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76" marR="52776" marT="0" marB="0"/>
                </a:tc>
                <a:extLst>
                  <a:ext uri="{0D108BD9-81ED-4DB2-BD59-A6C34878D82A}">
                    <a16:rowId xmlns="" xmlns:a16="http://schemas.microsoft.com/office/drawing/2014/main" val="1854200808"/>
                  </a:ext>
                </a:extLst>
              </a:tr>
              <a:tr h="19496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2.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76" marR="527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76" marR="527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76" marR="527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76" marR="52776" marT="0" marB="0"/>
                </a:tc>
                <a:extLst>
                  <a:ext uri="{0D108BD9-81ED-4DB2-BD59-A6C34878D82A}">
                    <a16:rowId xmlns="" xmlns:a16="http://schemas.microsoft.com/office/drawing/2014/main" val="1963251872"/>
                  </a:ext>
                </a:extLst>
              </a:tr>
              <a:tr h="194961"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VI</a:t>
                      </a:r>
                      <a:r>
                        <a:rPr lang="ru-RU" sz="1200" dirty="0">
                          <a:effectLst/>
                        </a:rPr>
                        <a:t>.</a:t>
                      </a:r>
                      <a:r>
                        <a:rPr lang="uk-UA" sz="1200" dirty="0">
                          <a:effectLst/>
                        </a:rPr>
                        <a:t> Підвищення фахового рівня. Самоосвіта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76" marR="52776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581637407"/>
                  </a:ext>
                </a:extLst>
              </a:tr>
              <a:tr h="19496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1.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76" marR="527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76" marR="527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76" marR="527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76" marR="52776" marT="0" marB="0"/>
                </a:tc>
                <a:extLst>
                  <a:ext uri="{0D108BD9-81ED-4DB2-BD59-A6C34878D82A}">
                    <a16:rowId xmlns="" xmlns:a16="http://schemas.microsoft.com/office/drawing/2014/main" val="4162500328"/>
                  </a:ext>
                </a:extLst>
              </a:tr>
              <a:tr h="19496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2.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76" marR="527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76" marR="527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76" marR="527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76" marR="52776" marT="0" marB="0"/>
                </a:tc>
                <a:extLst>
                  <a:ext uri="{0D108BD9-81ED-4DB2-BD59-A6C34878D82A}">
                    <a16:rowId xmlns="" xmlns:a16="http://schemas.microsoft.com/office/drawing/2014/main" val="1249408016"/>
                  </a:ext>
                </a:extLst>
              </a:tr>
              <a:tr h="194961"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VII. </a:t>
                      </a:r>
                      <a:r>
                        <a:rPr lang="ru-RU" sz="1200" dirty="0" err="1">
                          <a:effectLst/>
                        </a:rPr>
                        <a:t>Інформаційно</a:t>
                      </a:r>
                      <a:r>
                        <a:rPr lang="ru-RU" sz="1200" dirty="0">
                          <a:effectLst/>
                        </a:rPr>
                        <a:t> –</a:t>
                      </a:r>
                      <a:r>
                        <a:rPr lang="ru-RU" sz="1200" dirty="0" err="1">
                          <a:effectLst/>
                        </a:rPr>
                        <a:t>консультаційний</a:t>
                      </a:r>
                      <a:r>
                        <a:rPr lang="ru-RU" sz="1200" dirty="0">
                          <a:effectLst/>
                        </a:rPr>
                        <a:t> </a:t>
                      </a:r>
                      <a:r>
                        <a:rPr lang="ru-RU" sz="1200" dirty="0" err="1">
                          <a:effectLst/>
                        </a:rPr>
                        <a:t>напрям</a:t>
                      </a:r>
                      <a:r>
                        <a:rPr lang="ru-RU" sz="1200" dirty="0">
                          <a:effectLst/>
                        </a:rPr>
                        <a:t> роботи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76" marR="52776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547791700"/>
                  </a:ext>
                </a:extLst>
              </a:tr>
              <a:tr h="19496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1.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76" marR="527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76" marR="527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76" marR="527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76" marR="52776" marT="0" marB="0"/>
                </a:tc>
                <a:extLst>
                  <a:ext uri="{0D108BD9-81ED-4DB2-BD59-A6C34878D82A}">
                    <a16:rowId xmlns="" xmlns:a16="http://schemas.microsoft.com/office/drawing/2014/main" val="3627718606"/>
                  </a:ext>
                </a:extLst>
              </a:tr>
              <a:tr h="19496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2.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76" marR="527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76" marR="527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76" marR="527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76" marR="52776" marT="0" marB="0"/>
                </a:tc>
                <a:extLst>
                  <a:ext uri="{0D108BD9-81ED-4DB2-BD59-A6C34878D82A}">
                    <a16:rowId xmlns="" xmlns:a16="http://schemas.microsoft.com/office/drawing/2014/main" val="373811620"/>
                  </a:ext>
                </a:extLst>
              </a:tr>
              <a:tr h="194961"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VIII. Робота з </a:t>
                      </a:r>
                      <a:r>
                        <a:rPr lang="ru-RU" sz="1200" dirty="0" err="1">
                          <a:effectLst/>
                        </a:rPr>
                        <a:t>документацією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76" marR="52776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730218974"/>
                  </a:ext>
                </a:extLst>
              </a:tr>
              <a:tr h="19496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1.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76" marR="527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76" marR="527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76" marR="527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76" marR="52776" marT="0" marB="0"/>
                </a:tc>
                <a:extLst>
                  <a:ext uri="{0D108BD9-81ED-4DB2-BD59-A6C34878D82A}">
                    <a16:rowId xmlns="" xmlns:a16="http://schemas.microsoft.com/office/drawing/2014/main" val="3079531542"/>
                  </a:ext>
                </a:extLst>
              </a:tr>
              <a:tr h="19496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2.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76" marR="527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76" marR="527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76" marR="527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76" marR="52776" marT="0" marB="0"/>
                </a:tc>
                <a:extLst>
                  <a:ext uri="{0D108BD9-81ED-4DB2-BD59-A6C34878D82A}">
                    <a16:rowId xmlns="" xmlns:a16="http://schemas.microsoft.com/office/drawing/2014/main" val="9008204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87951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B3FEEA11-CFAD-41BF-BABA-C8C487D232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88641"/>
            <a:ext cx="7886700" cy="1080119"/>
          </a:xfrm>
        </p:spPr>
        <p:txBody>
          <a:bodyPr/>
          <a:lstStyle/>
          <a:p>
            <a:pPr algn="ctr"/>
            <a:r>
              <a:rPr lang="ru-RU" sz="2800" b="1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Список </a:t>
            </a:r>
            <a:r>
              <a:rPr lang="ru-RU" sz="2800" b="1" dirty="0" err="1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здобувачів</a:t>
            </a:r>
            <a:r>
              <a:rPr lang="ru-RU" sz="2800" b="1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освіти</a:t>
            </a:r>
            <a:r>
              <a:rPr lang="ru-RU" sz="2800" b="1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з </a:t>
            </a:r>
            <a:r>
              <a:rPr lang="ru-RU" sz="2800" b="1" dirty="0" err="1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особливими</a:t>
            </a:r>
            <a:r>
              <a:rPr lang="ru-RU" sz="2800" b="1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освітніми</a:t>
            </a:r>
            <a:r>
              <a:rPr lang="ru-RU" sz="2800" b="1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потребами:</a:t>
            </a:r>
            <a:endParaRPr lang="ru-RU" dirty="0"/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941883ED-63AC-4985-8E0A-1D55FFA7FD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95536" y="1412776"/>
            <a:ext cx="8496944" cy="5544616"/>
          </a:xfrm>
        </p:spPr>
        <p:txBody>
          <a:bodyPr>
            <a:normAutofit/>
          </a:bodyPr>
          <a:lstStyle/>
          <a:p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включає 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дітей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супровід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яких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здійснює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асистент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вчителя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Передусім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бажано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вказувати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відомості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про: 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висновок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інклюзивно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-ресурсного центру про 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комплексне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вивчення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дитини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особливим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освітніми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потребами, психолого-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педагогічний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висновок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освітню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програму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за 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якою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рекомендовано 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будувати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освітній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процес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вид 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корекційних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занять, 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кількість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годин, та особу, яка 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проводить.</a:t>
            </a:r>
          </a:p>
          <a:p>
            <a:endParaRPr lang="uk-UA" sz="20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="" xmlns:a16="http://schemas.microsoft.com/office/drawing/2014/main" id="{21E4DDA7-9B81-4AB4-A422-00041882650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4396166"/>
              </p:ext>
            </p:extLst>
          </p:nvPr>
        </p:nvGraphicFramePr>
        <p:xfrm>
          <a:off x="395536" y="3429001"/>
          <a:ext cx="8496943" cy="266429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85996">
                  <a:extLst>
                    <a:ext uri="{9D8B030D-6E8A-4147-A177-3AD203B41FA5}">
                      <a16:colId xmlns="" xmlns:a16="http://schemas.microsoft.com/office/drawing/2014/main" val="3369917540"/>
                    </a:ext>
                  </a:extLst>
                </a:gridCol>
                <a:gridCol w="1286212">
                  <a:extLst>
                    <a:ext uri="{9D8B030D-6E8A-4147-A177-3AD203B41FA5}">
                      <a16:colId xmlns="" xmlns:a16="http://schemas.microsoft.com/office/drawing/2014/main" val="3314669702"/>
                    </a:ext>
                  </a:extLst>
                </a:gridCol>
                <a:gridCol w="1440160">
                  <a:extLst>
                    <a:ext uri="{9D8B030D-6E8A-4147-A177-3AD203B41FA5}">
                      <a16:colId xmlns="" xmlns:a16="http://schemas.microsoft.com/office/drawing/2014/main" val="1265893452"/>
                    </a:ext>
                  </a:extLst>
                </a:gridCol>
                <a:gridCol w="1609631">
                  <a:extLst>
                    <a:ext uri="{9D8B030D-6E8A-4147-A177-3AD203B41FA5}">
                      <a16:colId xmlns="" xmlns:a16="http://schemas.microsoft.com/office/drawing/2014/main" val="3792345808"/>
                    </a:ext>
                  </a:extLst>
                </a:gridCol>
                <a:gridCol w="1111446">
                  <a:extLst>
                    <a:ext uri="{9D8B030D-6E8A-4147-A177-3AD203B41FA5}">
                      <a16:colId xmlns="" xmlns:a16="http://schemas.microsoft.com/office/drawing/2014/main" val="2788466598"/>
                    </a:ext>
                  </a:extLst>
                </a:gridCol>
                <a:gridCol w="1111446">
                  <a:extLst>
                    <a:ext uri="{9D8B030D-6E8A-4147-A177-3AD203B41FA5}">
                      <a16:colId xmlns="" xmlns:a16="http://schemas.microsoft.com/office/drawing/2014/main" val="2391337793"/>
                    </a:ext>
                  </a:extLst>
                </a:gridCol>
                <a:gridCol w="1352052">
                  <a:extLst>
                    <a:ext uri="{9D8B030D-6E8A-4147-A177-3AD203B41FA5}">
                      <a16:colId xmlns="" xmlns:a16="http://schemas.microsoft.com/office/drawing/2014/main" val="2204483025"/>
                    </a:ext>
                  </a:extLst>
                </a:gridCol>
              </a:tblGrid>
              <a:tr h="179628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№ з/п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ПІБ дитини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Психолого-педагогічний висновок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Рекомендована освітня програма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Корекційні заняття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К-ть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годин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ПІБ корекційного педагога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4066425652"/>
                  </a:ext>
                </a:extLst>
              </a:tr>
              <a:tr h="43400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1.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3075864800"/>
                  </a:ext>
                </a:extLst>
              </a:tr>
              <a:tr h="43400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2.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8114857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40737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A8CEEE65-53A8-4168-BBDA-115FFA3BCA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260650"/>
            <a:ext cx="7886700" cy="64807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Графік роботи </a:t>
            </a:r>
            <a:b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залежно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робочого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навантаження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2800" dirty="0"/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63E556CF-BAE1-4DC1-A202-D963D3599F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95536" y="908720"/>
            <a:ext cx="8352928" cy="5688630"/>
          </a:xfrm>
        </p:spPr>
        <p:txBody>
          <a:bodyPr/>
          <a:lstStyle/>
          <a:p>
            <a:pPr marL="137160" lvl="0" algn="just" defTabSz="914400">
              <a:lnSpc>
                <a:spcPct val="100000"/>
              </a:lnSpc>
              <a:spcBef>
                <a:spcPct val="20000"/>
              </a:spcBef>
              <a:buClr>
                <a:prstClr val="white">
                  <a:shade val="95000"/>
                </a:prstClr>
              </a:buClr>
              <a:buSzPct val="65000"/>
            </a:pP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</a:rPr>
              <a:t>Графік роботи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асистента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вчителя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складають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узгоджуючи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його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</a:rPr>
              <a:t> з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розкладом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уроків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</a:rPr>
              <a:t> у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закладі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</a:rPr>
              <a:t>,  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заняттями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інших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педагогів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корекційно-розвиткових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</a:rPr>
              <a:t> занять.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Слід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звернути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увагу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</a:rPr>
              <a:t>  на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такі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завдання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діяльності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асистента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вчителя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</a:rPr>
              <a:t>: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навчальна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</a:rPr>
              <a:t> робота,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індивідуальний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супровід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виховна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</a:rPr>
              <a:t> робота,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співпраця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</a:rPr>
              <a:t> з педагогами,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співпраця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</a:rPr>
              <a:t> з батьками.</a:t>
            </a:r>
          </a:p>
          <a:p>
            <a:endParaRPr lang="ru-RU" dirty="0"/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="" xmlns:a16="http://schemas.microsoft.com/office/drawing/2014/main" id="{EE9FB2FE-8E1C-454F-ACC3-34510F42D37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8431717"/>
              </p:ext>
            </p:extLst>
          </p:nvPr>
        </p:nvGraphicFramePr>
        <p:xfrm>
          <a:off x="623888" y="2564905"/>
          <a:ext cx="8052567" cy="432023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01479">
                  <a:extLst>
                    <a:ext uri="{9D8B030D-6E8A-4147-A177-3AD203B41FA5}">
                      <a16:colId xmlns="" xmlns:a16="http://schemas.microsoft.com/office/drawing/2014/main" val="1580723044"/>
                    </a:ext>
                  </a:extLst>
                </a:gridCol>
                <a:gridCol w="1585044">
                  <a:extLst>
                    <a:ext uri="{9D8B030D-6E8A-4147-A177-3AD203B41FA5}">
                      <a16:colId xmlns="" xmlns:a16="http://schemas.microsoft.com/office/drawing/2014/main" val="899610321"/>
                    </a:ext>
                  </a:extLst>
                </a:gridCol>
                <a:gridCol w="1048493">
                  <a:extLst>
                    <a:ext uri="{9D8B030D-6E8A-4147-A177-3AD203B41FA5}">
                      <a16:colId xmlns="" xmlns:a16="http://schemas.microsoft.com/office/drawing/2014/main" val="363732329"/>
                    </a:ext>
                  </a:extLst>
                </a:gridCol>
                <a:gridCol w="1048493">
                  <a:extLst>
                    <a:ext uri="{9D8B030D-6E8A-4147-A177-3AD203B41FA5}">
                      <a16:colId xmlns="" xmlns:a16="http://schemas.microsoft.com/office/drawing/2014/main" val="1331753648"/>
                    </a:ext>
                  </a:extLst>
                </a:gridCol>
                <a:gridCol w="906679">
                  <a:extLst>
                    <a:ext uri="{9D8B030D-6E8A-4147-A177-3AD203B41FA5}">
                      <a16:colId xmlns="" xmlns:a16="http://schemas.microsoft.com/office/drawing/2014/main" val="3477136777"/>
                    </a:ext>
                  </a:extLst>
                </a:gridCol>
                <a:gridCol w="1047822">
                  <a:extLst>
                    <a:ext uri="{9D8B030D-6E8A-4147-A177-3AD203B41FA5}">
                      <a16:colId xmlns="" xmlns:a16="http://schemas.microsoft.com/office/drawing/2014/main" val="3793304239"/>
                    </a:ext>
                  </a:extLst>
                </a:gridCol>
                <a:gridCol w="1047822">
                  <a:extLst>
                    <a:ext uri="{9D8B030D-6E8A-4147-A177-3AD203B41FA5}">
                      <a16:colId xmlns="" xmlns:a16="http://schemas.microsoft.com/office/drawing/2014/main" val="3361814057"/>
                    </a:ext>
                  </a:extLst>
                </a:gridCol>
                <a:gridCol w="666735">
                  <a:extLst>
                    <a:ext uri="{9D8B030D-6E8A-4147-A177-3AD203B41FA5}">
                      <a16:colId xmlns="" xmlns:a16="http://schemas.microsoft.com/office/drawing/2014/main" val="879749992"/>
                    </a:ext>
                  </a:extLst>
                </a:gridCol>
              </a:tblGrid>
              <a:tr h="460741"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№ з/п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223" marR="49223" marT="0" marB="0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Форма роботи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223" marR="49223" marT="0" marB="0"/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Дні тижня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223" marR="49223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Обсяг </a:t>
                      </a:r>
                      <a:endParaRPr lang="ru-RU" sz="14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год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223" marR="49223" marT="0" marB="0"/>
                </a:tc>
                <a:extLst>
                  <a:ext uri="{0D108BD9-81ED-4DB2-BD59-A6C34878D82A}">
                    <a16:rowId xmlns="" xmlns:a16="http://schemas.microsoft.com/office/drawing/2014/main" val="3403981297"/>
                  </a:ext>
                </a:extLst>
              </a:tr>
              <a:tr h="30459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Понеділок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223" marR="4922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Вівторок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223" marR="4922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Середа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223" marR="4922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Четвер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223" marR="4922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П’ятниця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223" marR="4922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223" marR="49223" marT="0" marB="0"/>
                </a:tc>
                <a:extLst>
                  <a:ext uri="{0D108BD9-81ED-4DB2-BD59-A6C34878D82A}">
                    <a16:rowId xmlns="" xmlns:a16="http://schemas.microsoft.com/office/drawing/2014/main" val="1847763218"/>
                  </a:ext>
                </a:extLst>
              </a:tr>
              <a:tr h="30459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8.30-13.30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223" marR="4922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10.00-15.00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223" marR="4922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9.00-14.00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223" marR="4922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9.00-14.00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223" marR="4922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11.00-16.00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223" marR="4922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223" marR="49223" marT="0" marB="0"/>
                </a:tc>
                <a:extLst>
                  <a:ext uri="{0D108BD9-81ED-4DB2-BD59-A6C34878D82A}">
                    <a16:rowId xmlns="" xmlns:a16="http://schemas.microsoft.com/office/drawing/2014/main" val="4088401443"/>
                  </a:ext>
                </a:extLst>
              </a:tr>
              <a:tr h="61688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1.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223" marR="4922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Навчальна робота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223" marR="4922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9.30-11.30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223" marR="4922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10.00-13.00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223" marR="4922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9.00-13.00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223" marR="4922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10.00-12.30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223" marR="4922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11.00-13.00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223" marR="4922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13 год 30 хв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223" marR="49223" marT="0" marB="0"/>
                </a:tc>
                <a:extLst>
                  <a:ext uri="{0D108BD9-81ED-4DB2-BD59-A6C34878D82A}">
                    <a16:rowId xmlns="" xmlns:a16="http://schemas.microsoft.com/office/drawing/2014/main" val="1563729273"/>
                  </a:ext>
                </a:extLst>
              </a:tr>
              <a:tr h="50760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2.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223" marR="4922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Індивідуальний супровід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223" marR="4922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8.30-9.30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223" marR="4922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13.00-14.00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223" marR="4922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_____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223" marR="4922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12.30-13.00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223" marR="4922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13.00-13.30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223" marR="4922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3 год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223" marR="49223" marT="0" marB="0"/>
                </a:tc>
                <a:extLst>
                  <a:ext uri="{0D108BD9-81ED-4DB2-BD59-A6C34878D82A}">
                    <a16:rowId xmlns="" xmlns:a16="http://schemas.microsoft.com/office/drawing/2014/main" val="2445376540"/>
                  </a:ext>
                </a:extLst>
              </a:tr>
              <a:tr h="61688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3.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223" marR="4922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Виховна робота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223" marR="4922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______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223" marR="4922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14.00-15.00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223" marR="4922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______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223" marR="4922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13.00-13.45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223" marR="4922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13.30-15.00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223" marR="4922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3 год 15 хв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223" marR="49223" marT="0" marB="0"/>
                </a:tc>
                <a:extLst>
                  <a:ext uri="{0D108BD9-81ED-4DB2-BD59-A6C34878D82A}">
                    <a16:rowId xmlns="" xmlns:a16="http://schemas.microsoft.com/office/drawing/2014/main" val="3886016090"/>
                  </a:ext>
                </a:extLst>
              </a:tr>
              <a:tr h="61688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4.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223" marR="4922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Співпраця з педагогами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223" marR="4922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11.30-13.30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223" marR="4922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______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223" marR="4922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13.00-13.30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223" marR="4922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9.00-10.00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223" marR="4922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_____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223" marR="4922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3 год 30 хв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223" marR="49223" marT="0" marB="0"/>
                </a:tc>
                <a:extLst>
                  <a:ext uri="{0D108BD9-81ED-4DB2-BD59-A6C34878D82A}">
                    <a16:rowId xmlns="" xmlns:a16="http://schemas.microsoft.com/office/drawing/2014/main" val="1298717755"/>
                  </a:ext>
                </a:extLst>
              </a:tr>
              <a:tr h="61688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5.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223" marR="4922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Взаємодія з батьками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223" marR="4922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______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223" marR="4922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______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223" marR="4922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13.30-14.00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223" marR="4922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13.45-14.00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223" marR="4922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15.00-16.00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223" marR="4922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223" marR="49223" marT="0" marB="0"/>
                </a:tc>
                <a:extLst>
                  <a:ext uri="{0D108BD9-81ED-4DB2-BD59-A6C34878D82A}">
                    <a16:rowId xmlns="" xmlns:a16="http://schemas.microsoft.com/office/drawing/2014/main" val="1749150994"/>
                  </a:ext>
                </a:extLst>
              </a:tr>
              <a:tr h="248023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Обсяг годин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223" marR="49223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5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223" marR="4922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5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223" marR="4922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5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223" marR="4922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5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223" marR="4922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5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223" marR="4922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25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223" marR="49223" marT="0" marB="0"/>
                </a:tc>
                <a:extLst>
                  <a:ext uri="{0D108BD9-81ED-4DB2-BD59-A6C34878D82A}">
                    <a16:rowId xmlns="" xmlns:a16="http://schemas.microsoft.com/office/drawing/2014/main" val="38344013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959988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484193C4-E1C1-42B9-8CB4-10BFA3F05A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260649"/>
            <a:ext cx="7886700" cy="792087"/>
          </a:xfrm>
        </p:spPr>
        <p:txBody>
          <a:bodyPr>
            <a:normAutofit fontScale="90000"/>
          </a:bodyPr>
          <a:lstStyle/>
          <a:p>
            <a:pPr algn="ctr"/>
            <a:r>
              <a:rPr lang="uk-UA" sz="2800" b="1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Розклад уроків (зведена таблиця уроків та виду діяльності)</a:t>
            </a:r>
            <a:endParaRPr lang="ru-RU" dirty="0"/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8FDD7B83-68D4-452B-B133-D7C58F0497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7544" y="1268760"/>
            <a:ext cx="8280920" cy="4820891"/>
          </a:xfrm>
        </p:spPr>
        <p:txBody>
          <a:bodyPr>
            <a:normAutofit/>
          </a:bodyPr>
          <a:lstStyle/>
          <a:p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Оскільки 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допомога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асистента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вчителя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бути 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необхідна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не на 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всіх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уроках, у 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зведеній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таблиці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розкладу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видів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можна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відзначати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на 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яких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саме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уроках 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асистент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вчителя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має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активно 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працювати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класі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а на 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яких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займатись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адаптацією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матеріалів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заповненням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необхідних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документів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 descr="01-5.jpg">
            <a:extLst>
              <a:ext uri="{FF2B5EF4-FFF2-40B4-BE49-F238E27FC236}">
                <a16:creationId xmlns="" xmlns:a16="http://schemas.microsoft.com/office/drawing/2014/main" id="{0C9B8A27-0FA9-4396-8280-B8C61CF1099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3670" y="3068960"/>
            <a:ext cx="8202786" cy="279099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375510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C556F3ED-FF45-45B8-9A45-75EAD6DEC6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196752"/>
            <a:ext cx="7886700" cy="216024"/>
          </a:xfrm>
        </p:spPr>
        <p:txBody>
          <a:bodyPr>
            <a:normAutofit fontScale="90000"/>
          </a:bodyPr>
          <a:lstStyle/>
          <a:p>
            <a:pPr lvl="0" algn="ctr">
              <a:spcBef>
                <a:spcPts val="750"/>
              </a:spcBef>
            </a:pPr>
            <a:r>
              <a:rPr lang="uk-UA" sz="2800" b="1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Індивідуальна програма розвитку (ІПР)</a:t>
            </a:r>
            <a:br>
              <a:rPr lang="uk-UA" sz="2800" b="1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60A95C5C-7FB9-43A1-A4CA-151F15F345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95536" y="908720"/>
            <a:ext cx="8424936" cy="5832648"/>
          </a:xfrm>
        </p:spPr>
        <p:txBody>
          <a:bodyPr>
            <a:normAutofit lnSpcReduction="10000"/>
          </a:bodyPr>
          <a:lstStyle/>
          <a:p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Основний документ,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своєрідний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річний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план роботи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асистента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вчителя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Складають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ІПР на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кожну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дитину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особливими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освітніми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потребами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впродовж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2-х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тижнів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початку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навчання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</a:rPr>
              <a:t>(“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Примірне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положення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</a:rPr>
              <a:t> про команду психолого-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педагогічного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супроводу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</a:rPr>
              <a:t>”, </a:t>
            </a:r>
            <a:r>
              <a:rPr lang="ru-RU" sz="2000" u="sng" dirty="0">
                <a:solidFill>
                  <a:schemeClr val="tx1"/>
                </a:solidFill>
                <a:latin typeface="Times New Roman" panose="02020603050405020304" pitchFamily="18" charset="0"/>
                <a:hlinkClick r:id="rId2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наказ МОН </a:t>
            </a:r>
            <a:r>
              <a:rPr lang="ru-RU" sz="2000" u="sng" dirty="0" err="1">
                <a:solidFill>
                  <a:schemeClr val="tx1"/>
                </a:solidFill>
                <a:latin typeface="Times New Roman" panose="02020603050405020304" pitchFamily="18" charset="0"/>
                <a:hlinkClick r:id="rId2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від</a:t>
            </a:r>
            <a:r>
              <a:rPr lang="ru-RU" sz="2000" u="sng" dirty="0">
                <a:solidFill>
                  <a:schemeClr val="tx1"/>
                </a:solidFill>
                <a:latin typeface="Times New Roman" panose="02020603050405020304" pitchFamily="18" charset="0"/>
                <a:hlinkClick r:id="rId2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 08.06.2018, №609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</a:rPr>
              <a:t>). </a:t>
            </a:r>
          </a:p>
          <a:p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ІПР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розробляється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1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рік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командою психолого-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педагогічного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супроводу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дитини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особливими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освітніми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потребами в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закладі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освіти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з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обов’язковим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переглядом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двічі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рік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Проте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кожен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членів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команди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психолого-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педагогічного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супроводу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в будь-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який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момент,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ініціювати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провести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збори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з метою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коригування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ІПР. </a:t>
            </a:r>
          </a:p>
          <a:p>
            <a:r>
              <a:rPr lang="ru-RU" sz="2000" b="1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Мета </a:t>
            </a:r>
            <a:r>
              <a:rPr lang="ru-RU" sz="2000" b="1" u="sng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складання</a:t>
            </a:r>
            <a:r>
              <a:rPr lang="ru-RU" sz="2000" b="1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ІПР 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вироблення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комплексу 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ефективних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стратегій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заходів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організації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освітнього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процесу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дитини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особливими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освітніми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потребами з 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обов’язковим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інформуванням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членів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команди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супроводу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(особливо 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батьків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про 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конкретні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цілі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навчанні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дитини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як вони 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будуть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досягнуті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ІПР 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затверджується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керівником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закладу 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освіти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підписується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всіма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членами 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команди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психолого-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педагогічного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супроводу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дитини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особливими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освітніми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потребами, а 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також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батьками (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законними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представниками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повнолітньою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особою з 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особливими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освітніми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потребами. ІПР 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зберігається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особовій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справі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здобувача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освіти</a:t>
            </a:r>
            <a:endParaRPr lang="ru-RU" sz="20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</a:rPr>
              <a:t>Асистент </a:t>
            </a:r>
            <a:r>
              <a:rPr lang="ru-RU" sz="2000" dirty="0" err="1">
                <a:solidFill>
                  <a:prstClr val="black"/>
                </a:solidFill>
                <a:latin typeface="Times New Roman" panose="02020603050405020304" pitchFamily="18" charset="0"/>
              </a:rPr>
              <a:t>вчителя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</a:rPr>
              <a:t> разом з </a:t>
            </a:r>
            <a:r>
              <a:rPr lang="ru-RU" sz="2000" dirty="0" err="1">
                <a:solidFill>
                  <a:prstClr val="black"/>
                </a:solidFill>
                <a:latin typeface="Times New Roman" panose="02020603050405020304" pitchFamily="18" charset="0"/>
              </a:rPr>
              <a:t>вчителем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prstClr val="black"/>
                </a:solidFill>
                <a:latin typeface="Times New Roman" panose="02020603050405020304" pitchFamily="18" charset="0"/>
              </a:rPr>
              <a:t>класу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prstClr val="black"/>
                </a:solidFill>
                <a:latin typeface="Times New Roman" panose="02020603050405020304" pitchFamily="18" charset="0"/>
              </a:rPr>
              <a:t>оцінює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prstClr val="black"/>
                </a:solidFill>
                <a:latin typeface="Times New Roman" panose="02020603050405020304" pitchFamily="18" charset="0"/>
              </a:rPr>
              <a:t>рівень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prstClr val="black"/>
                </a:solidFill>
                <a:latin typeface="Times New Roman" panose="02020603050405020304" pitchFamily="18" charset="0"/>
              </a:rPr>
              <a:t>досягнення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prstClr val="black"/>
                </a:solidFill>
                <a:latin typeface="Times New Roman" panose="02020603050405020304" pitchFamily="18" charset="0"/>
              </a:rPr>
              <a:t>кінцевих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prstClr val="black"/>
                </a:solidFill>
                <a:latin typeface="Times New Roman" panose="02020603050405020304" pitchFamily="18" charset="0"/>
              </a:rPr>
              <a:t>цілей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prstClr val="black"/>
                </a:solidFill>
                <a:latin typeface="Times New Roman" panose="02020603050405020304" pitchFamily="18" charset="0"/>
              </a:rPr>
              <a:t>навчання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prstClr val="black"/>
                </a:solidFill>
                <a:latin typeface="Times New Roman" panose="02020603050405020304" pitchFamily="18" charset="0"/>
              </a:rPr>
              <a:t>передбачених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</a:rPr>
              <a:t> ІПР.</a:t>
            </a:r>
          </a:p>
          <a:p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66378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A60D0124-4FC9-42EE-B304-F7BC035337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260649"/>
            <a:ext cx="7886700" cy="576063"/>
          </a:xfrm>
        </p:spPr>
        <p:txBody>
          <a:bodyPr>
            <a:normAutofit/>
          </a:bodyPr>
          <a:lstStyle/>
          <a:p>
            <a:pPr algn="ctr"/>
            <a:r>
              <a:rPr lang="uk-UA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Журнал спостережень</a:t>
            </a:r>
            <a:endParaRPr lang="ru-RU" sz="2500" dirty="0"/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EE550657-545A-43D1-BCF2-00EF3D9180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908720"/>
            <a:ext cx="7886700" cy="5616624"/>
          </a:xfrm>
        </p:spPr>
        <p:txBody>
          <a:bodyPr>
            <a:normAutofit lnSpcReduction="10000"/>
          </a:bodyPr>
          <a:lstStyle/>
          <a:p>
            <a:r>
              <a:rPr lang="uk-UA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збору інформації доречно вести Журнал спостережень. Журнал спостережень може охоплювати такі графи:</a:t>
            </a:r>
          </a:p>
          <a:p>
            <a:endParaRPr lang="uk-UA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dirty="0">
                <a:solidFill>
                  <a:srgbClr val="000000"/>
                </a:solidFill>
                <a:latin typeface="AdonisC"/>
              </a:rPr>
              <a:t>ЖУРНАЛ СПОСТЕРЕЖЕНЬ</a:t>
            </a:r>
          </a:p>
          <a:p>
            <a:r>
              <a:rPr lang="ru-RU" dirty="0">
                <a:solidFill>
                  <a:schemeClr val="tx1"/>
                </a:solidFill>
              </a:rPr>
              <a:t>ПІБ </a:t>
            </a:r>
            <a:r>
              <a:rPr lang="ru-RU" dirty="0" err="1">
                <a:solidFill>
                  <a:schemeClr val="tx1"/>
                </a:solidFill>
              </a:rPr>
              <a:t>учня</a:t>
            </a:r>
            <a:r>
              <a:rPr lang="ru-RU" dirty="0">
                <a:solidFill>
                  <a:schemeClr val="tx1"/>
                </a:solidFill>
              </a:rPr>
              <a:t>__________________</a:t>
            </a:r>
          </a:p>
          <a:p>
            <a:endParaRPr lang="uk-UA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Слід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зауважити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зміст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журналу 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змінюватись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залежно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цілей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спостереження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Для 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кожної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дитини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рекомендовано вести 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індивідуальний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журнал 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спостереження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Таблица 5">
            <a:extLst>
              <a:ext uri="{FF2B5EF4-FFF2-40B4-BE49-F238E27FC236}">
                <a16:creationId xmlns="" xmlns:a16="http://schemas.microsoft.com/office/drawing/2014/main" id="{321CDA25-1DB3-428E-9057-1544A7F2DE4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4106640"/>
              </p:ext>
            </p:extLst>
          </p:nvPr>
        </p:nvGraphicFramePr>
        <p:xfrm>
          <a:off x="633412" y="2564905"/>
          <a:ext cx="7034932" cy="2592285"/>
        </p:xfrm>
        <a:graphic>
          <a:graphicData uri="http://schemas.openxmlformats.org/drawingml/2006/table">
            <a:tbl>
              <a:tblPr firstRow="1" firstCol="1" bandRow="1"/>
              <a:tblGrid>
                <a:gridCol w="3517090">
                  <a:extLst>
                    <a:ext uri="{9D8B030D-6E8A-4147-A177-3AD203B41FA5}">
                      <a16:colId xmlns="" xmlns:a16="http://schemas.microsoft.com/office/drawing/2014/main" val="4283895153"/>
                    </a:ext>
                  </a:extLst>
                </a:gridCol>
                <a:gridCol w="3517842">
                  <a:extLst>
                    <a:ext uri="{9D8B030D-6E8A-4147-A177-3AD203B41FA5}">
                      <a16:colId xmlns="" xmlns:a16="http://schemas.microsoft.com/office/drawing/2014/main" val="1454398706"/>
                    </a:ext>
                  </a:extLst>
                </a:gridCol>
              </a:tblGrid>
              <a:tr h="25789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Дата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761318042"/>
                  </a:ext>
                </a:extLst>
              </a:tr>
              <a:tr h="25789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Тема уроку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990731352"/>
                  </a:ext>
                </a:extLst>
              </a:tr>
              <a:tr h="25789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Академічні навички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793987232"/>
                  </a:ext>
                </a:extLst>
              </a:tr>
              <a:tr h="25789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Поведінка на уроці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481168933"/>
                  </a:ext>
                </a:extLst>
              </a:tr>
              <a:tr h="52914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Активність участі в освітньому процесі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47841084"/>
                  </a:ext>
                </a:extLst>
              </a:tr>
              <a:tr h="25789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Поведінка у позаурочний час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550474528"/>
                  </a:ext>
                </a:extLst>
              </a:tr>
              <a:tr h="25789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Спілкування з однолітками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685038555"/>
                  </a:ext>
                </a:extLst>
              </a:tr>
              <a:tr h="25789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Взаємодія з дорослими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323089410"/>
                  </a:ext>
                </a:extLst>
              </a:tr>
              <a:tr h="25789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Навички самообслуговування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4925030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6323644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757A4F6D-CADA-4413-B63C-56B5B0F352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88641"/>
            <a:ext cx="7886700" cy="360039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>
                <a:solidFill>
                  <a:srgbClr val="0070C0"/>
                </a:solidFill>
                <a:latin typeface="Garamond Premr Pro"/>
                <a:cs typeface="Arial" pitchFamily="34" charset="0"/>
              </a:rPr>
              <a:t>Щоденник </a:t>
            </a:r>
            <a:r>
              <a:rPr lang="ru-RU" sz="2400" b="1" dirty="0" err="1">
                <a:solidFill>
                  <a:srgbClr val="0070C0"/>
                </a:solidFill>
                <a:latin typeface="Garamond Premr Pro"/>
                <a:cs typeface="Arial" pitchFamily="34" charset="0"/>
              </a:rPr>
              <a:t>спостереження</a:t>
            </a:r>
            <a:r>
              <a:rPr lang="ru-RU" sz="2400" b="1" dirty="0">
                <a:solidFill>
                  <a:srgbClr val="0070C0"/>
                </a:solidFill>
                <a:latin typeface="Garamond Premr Pro"/>
                <a:cs typeface="Arial" pitchFamily="34" charset="0"/>
              </a:rPr>
              <a:t> за </a:t>
            </a:r>
            <a:r>
              <a:rPr lang="ru-RU" sz="2400" b="1" dirty="0" err="1">
                <a:solidFill>
                  <a:srgbClr val="0070C0"/>
                </a:solidFill>
                <a:latin typeface="Garamond Premr Pro"/>
                <a:cs typeface="Arial" pitchFamily="34" charset="0"/>
              </a:rPr>
              <a:t>учнем</a:t>
            </a:r>
            <a:endParaRPr lang="ru-RU" dirty="0">
              <a:solidFill>
                <a:srgbClr val="0070C0"/>
              </a:solidFill>
            </a:endParaRPr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="" xmlns:a16="http://schemas.microsoft.com/office/drawing/2014/main" id="{6B294116-DD85-4B9A-B9DE-DC3CF6F5F0C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5690832"/>
              </p:ext>
            </p:extLst>
          </p:nvPr>
        </p:nvGraphicFramePr>
        <p:xfrm>
          <a:off x="323528" y="548679"/>
          <a:ext cx="8568952" cy="626300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59165">
                  <a:extLst>
                    <a:ext uri="{9D8B030D-6E8A-4147-A177-3AD203B41FA5}">
                      <a16:colId xmlns="" xmlns:a16="http://schemas.microsoft.com/office/drawing/2014/main" val="2702597838"/>
                    </a:ext>
                  </a:extLst>
                </a:gridCol>
                <a:gridCol w="1588817">
                  <a:extLst>
                    <a:ext uri="{9D8B030D-6E8A-4147-A177-3AD203B41FA5}">
                      <a16:colId xmlns="" xmlns:a16="http://schemas.microsoft.com/office/drawing/2014/main" val="202847162"/>
                    </a:ext>
                  </a:extLst>
                </a:gridCol>
                <a:gridCol w="1771723">
                  <a:extLst>
                    <a:ext uri="{9D8B030D-6E8A-4147-A177-3AD203B41FA5}">
                      <a16:colId xmlns="" xmlns:a16="http://schemas.microsoft.com/office/drawing/2014/main" val="366054007"/>
                    </a:ext>
                  </a:extLst>
                </a:gridCol>
                <a:gridCol w="1978960">
                  <a:extLst>
                    <a:ext uri="{9D8B030D-6E8A-4147-A177-3AD203B41FA5}">
                      <a16:colId xmlns="" xmlns:a16="http://schemas.microsoft.com/office/drawing/2014/main" val="934758661"/>
                    </a:ext>
                  </a:extLst>
                </a:gridCol>
                <a:gridCol w="1470287">
                  <a:extLst>
                    <a:ext uri="{9D8B030D-6E8A-4147-A177-3AD203B41FA5}">
                      <a16:colId xmlns="" xmlns:a16="http://schemas.microsoft.com/office/drawing/2014/main" val="1018630293"/>
                    </a:ext>
                  </a:extLst>
                </a:gridCol>
              </a:tblGrid>
              <a:tr h="64050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Вимоги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625" marR="346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Навички дитини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625" marR="346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Допомога асистента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625" marR="346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Потреби у навчанні та адаптації</a:t>
                      </a:r>
                      <a:endParaRPr lang="ru-RU" sz="120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625" marR="346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Д/з та                рекомендації батькам</a:t>
                      </a:r>
                      <a:endParaRPr lang="ru-RU" sz="120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625" marR="34625" marT="0" marB="0"/>
                </a:tc>
                <a:extLst>
                  <a:ext uri="{0D108BD9-81ED-4DB2-BD59-A6C34878D82A}">
                    <a16:rowId xmlns="" xmlns:a16="http://schemas.microsoft.com/office/drawing/2014/main" val="2671095290"/>
                  </a:ext>
                </a:extLst>
              </a:tr>
              <a:tr h="64050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Сидіти за партою 10-15 хвилин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625" marR="346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Сидить спокійно 20 хв. і більше</a:t>
                      </a:r>
                      <a:endParaRPr lang="ru-RU" sz="12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625" marR="346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-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625" marR="346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Немає</a:t>
                      </a:r>
                      <a:endParaRPr lang="ru-RU" sz="120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625" marR="346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625" marR="34625" marT="0" marB="0"/>
                </a:tc>
                <a:extLst>
                  <a:ext uri="{0D108BD9-81ED-4DB2-BD59-A6C34878D82A}">
                    <a16:rowId xmlns="" xmlns:a16="http://schemas.microsoft.com/office/drawing/2014/main" val="3616393942"/>
                  </a:ext>
                </a:extLst>
              </a:tr>
              <a:tr h="145110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Дивитися на вчителя під час уроку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625" marR="346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Дивиться на вчителя у 50-60%               групових інструкцій /  запитань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625" marR="346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Словесно і жестом привертає увагу учня до вчителя; інколи повторює запитання вчителя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625" marR="346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Використання заохочення                (похвала вчителя, жетон)   за те, що дивиться на   вчителя</a:t>
                      </a:r>
                      <a:endParaRPr lang="ru-RU" sz="12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625" marR="346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625" marR="34625" marT="0" marB="0"/>
                </a:tc>
                <a:extLst>
                  <a:ext uri="{0D108BD9-81ED-4DB2-BD59-A6C34878D82A}">
                    <a16:rowId xmlns="" xmlns:a16="http://schemas.microsoft.com/office/drawing/2014/main" val="2799410142"/>
                  </a:ext>
                </a:extLst>
              </a:tr>
              <a:tr h="177534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Стежити за тим, як вчитель читає історію: підбирати малюнки до тексту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625" marR="346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Помиляється при   виборі    малюнків, більш ніж в 50%           ситуацій</a:t>
                      </a:r>
                      <a:endParaRPr lang="ru-RU" sz="12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625" marR="346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Індивідуально опрацьовує текст з учнем</a:t>
                      </a:r>
                      <a:endParaRPr lang="ru-RU" sz="12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625" marR="346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u="sng" dirty="0">
                          <a:effectLst/>
                        </a:rPr>
                        <a:t>Навчання: </a:t>
                      </a:r>
                      <a:r>
                        <a:rPr lang="uk-UA" sz="1200" dirty="0">
                          <a:effectLst/>
                        </a:rPr>
                        <a:t>розуміння   почутого (заняття з логопедом)</a:t>
                      </a:r>
                      <a:endParaRPr lang="ru-RU" sz="12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u="sng" dirty="0">
                          <a:effectLst/>
                        </a:rPr>
                        <a:t>Адаптація: </a:t>
                      </a:r>
                      <a:r>
                        <a:rPr lang="uk-UA" sz="1200" dirty="0">
                          <a:effectLst/>
                        </a:rPr>
                        <a:t>попереднє                          знайомство з   текстом;                    зменшений обсяг завдання</a:t>
                      </a:r>
                      <a:endParaRPr lang="ru-RU" sz="12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625" marR="346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625" marR="34625" marT="0" marB="0"/>
                </a:tc>
                <a:extLst>
                  <a:ext uri="{0D108BD9-81ED-4DB2-BD59-A6C34878D82A}">
                    <a16:rowId xmlns="" xmlns:a16="http://schemas.microsoft.com/office/drawing/2014/main" val="4001748258"/>
                  </a:ext>
                </a:extLst>
              </a:tr>
              <a:tr h="16132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Підготуватись до наступного уроку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625" marR="346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Не готує навчальні матеріали.                  Потребує покрокових вказівок                       дорослого</a:t>
                      </a:r>
                      <a:endParaRPr lang="ru-RU" sz="12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625" marR="346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Асистент дає словесні інструкції для кожного предмету</a:t>
                      </a:r>
                      <a:endParaRPr lang="ru-RU" sz="12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625" marR="346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Навчання: самостійно готуватись до уроку за візуальним планом (розкладом) за   інструкцією            вчителя</a:t>
                      </a:r>
                      <a:endParaRPr lang="ru-RU" sz="12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625" marR="346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625" marR="34625" marT="0" marB="0"/>
                </a:tc>
                <a:extLst>
                  <a:ext uri="{0D108BD9-81ED-4DB2-BD59-A6C34878D82A}">
                    <a16:rowId xmlns="" xmlns:a16="http://schemas.microsoft.com/office/drawing/2014/main" val="4065870185"/>
                  </a:ext>
                </a:extLst>
              </a:tr>
            </a:tbl>
          </a:graphicData>
        </a:graphic>
      </p:graphicFrame>
      <p:sp>
        <p:nvSpPr>
          <p:cNvPr id="5" name="Rectangle 1">
            <a:extLst>
              <a:ext uri="{FF2B5EF4-FFF2-40B4-BE49-F238E27FC236}">
                <a16:creationId xmlns="" xmlns:a16="http://schemas.microsoft.com/office/drawing/2014/main" id="{D9D6788F-6C20-40A7-B171-9A4CFA36663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-2897380" y="2714789"/>
            <a:ext cx="124564" cy="661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99782748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260649"/>
            <a:ext cx="7886700" cy="864095"/>
          </a:xfrm>
        </p:spPr>
        <p:txBody>
          <a:bodyPr>
            <a:normAutofit/>
          </a:bodyPr>
          <a:lstStyle/>
          <a:p>
            <a:pPr algn="ctr"/>
            <a:r>
              <a:rPr lang="uk-UA" sz="2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Щоденний план роботи</a:t>
            </a:r>
            <a:endParaRPr lang="uk-UA" sz="28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1916832"/>
            <a:ext cx="7886700" cy="4172819"/>
          </a:xfrm>
        </p:spPr>
        <p:txBody>
          <a:bodyPr>
            <a:normAutofit/>
          </a:bodyPr>
          <a:lstStyle/>
          <a:p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щоденному плані роботи асистент учителя зазначає: дату й клас, прізвище та ім’я учня з особливими освітніми потребами, індивідуальний супровід дитини, відвідування уроків у класі, адаптація навчальних </a:t>
            </a:r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матеріалів</a:t>
            </a:r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робота з батьками та </a:t>
            </a:r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педагогами.</a:t>
            </a:r>
            <a:endParaRPr lang="uk-UA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484122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D0C6E1B1-F308-492D-B58E-8A8A77CA89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88641"/>
            <a:ext cx="7886700" cy="1152127"/>
          </a:xfrm>
        </p:spPr>
        <p:txBody>
          <a:bodyPr/>
          <a:lstStyle/>
          <a:p>
            <a:pPr algn="ctr"/>
            <a:r>
              <a:rPr lang="uk-UA" sz="2800" b="1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Журнал обліку консультацій та просвітницьких заходів</a:t>
            </a:r>
            <a:endParaRPr lang="ru-RU" dirty="0"/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850504CC-EF04-413D-9E9A-C0C45E4652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1556792"/>
            <a:ext cx="7886700" cy="5040560"/>
          </a:xfrm>
        </p:spPr>
        <p:txBody>
          <a:bodyPr>
            <a:normAutofit/>
          </a:bodyPr>
          <a:lstStyle/>
          <a:p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посадовими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обов’язками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асистент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вчителя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консультує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батьків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учнів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особливими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освітніми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потребами, 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організовує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просвітницькі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заходи та 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бере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них 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активну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участь. Тому 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доцільно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фіксувати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такий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вид 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000" b="1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Журналі</a:t>
            </a:r>
            <a:r>
              <a:rPr lang="ru-RU" sz="2000" b="1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обліку</a:t>
            </a:r>
            <a:r>
              <a:rPr lang="ru-RU" sz="2000" b="1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консультацій</a:t>
            </a:r>
            <a:r>
              <a:rPr lang="ru-RU" sz="2000" b="1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000" b="1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просвітницьких</a:t>
            </a:r>
            <a:r>
              <a:rPr lang="ru-RU" sz="2000" b="1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заходів</a:t>
            </a:r>
            <a:r>
              <a:rPr lang="ru-RU" sz="2000" b="1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вигляді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окремих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таблиць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можуть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містити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наступні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графи:</a:t>
            </a:r>
          </a:p>
          <a:p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="" xmlns:a16="http://schemas.microsoft.com/office/drawing/2014/main" id="{0FB7A0F1-5109-4611-86C4-6162548FD10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0260323"/>
              </p:ext>
            </p:extLst>
          </p:nvPr>
        </p:nvGraphicFramePr>
        <p:xfrm>
          <a:off x="1038845" y="3778935"/>
          <a:ext cx="7056785" cy="1889256"/>
        </p:xfrm>
        <a:graphic>
          <a:graphicData uri="http://schemas.openxmlformats.org/drawingml/2006/table">
            <a:tbl>
              <a:tblPr firstRow="1" firstCol="1" bandRow="1"/>
              <a:tblGrid>
                <a:gridCol w="512512">
                  <a:extLst>
                    <a:ext uri="{9D8B030D-6E8A-4147-A177-3AD203B41FA5}">
                      <a16:colId xmlns="" xmlns:a16="http://schemas.microsoft.com/office/drawing/2014/main" val="2662064687"/>
                    </a:ext>
                  </a:extLst>
                </a:gridCol>
                <a:gridCol w="861886">
                  <a:extLst>
                    <a:ext uri="{9D8B030D-6E8A-4147-A177-3AD203B41FA5}">
                      <a16:colId xmlns="" xmlns:a16="http://schemas.microsoft.com/office/drawing/2014/main" val="2340058663"/>
                    </a:ext>
                  </a:extLst>
                </a:gridCol>
                <a:gridCol w="1494947">
                  <a:extLst>
                    <a:ext uri="{9D8B030D-6E8A-4147-A177-3AD203B41FA5}">
                      <a16:colId xmlns="" xmlns:a16="http://schemas.microsoft.com/office/drawing/2014/main" val="15319958"/>
                    </a:ext>
                  </a:extLst>
                </a:gridCol>
                <a:gridCol w="1330366">
                  <a:extLst>
                    <a:ext uri="{9D8B030D-6E8A-4147-A177-3AD203B41FA5}">
                      <a16:colId xmlns="" xmlns:a16="http://schemas.microsoft.com/office/drawing/2014/main" val="2014978608"/>
                    </a:ext>
                  </a:extLst>
                </a:gridCol>
                <a:gridCol w="1428537">
                  <a:extLst>
                    <a:ext uri="{9D8B030D-6E8A-4147-A177-3AD203B41FA5}">
                      <a16:colId xmlns="" xmlns:a16="http://schemas.microsoft.com/office/drawing/2014/main" val="568702366"/>
                    </a:ext>
                  </a:extLst>
                </a:gridCol>
                <a:gridCol w="1428537">
                  <a:extLst>
                    <a:ext uri="{9D8B030D-6E8A-4147-A177-3AD203B41FA5}">
                      <a16:colId xmlns="" xmlns:a16="http://schemas.microsoft.com/office/drawing/2014/main" val="1913207620"/>
                    </a:ext>
                  </a:extLst>
                </a:gridCol>
              </a:tblGrid>
              <a:tr h="142886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№ з/п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Дата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ПІБ особи, якій надано консультацію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Тема консультації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Підпис особи, якій надано консультацію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Підпис особи, яка надала консультацію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086358289"/>
                  </a:ext>
                </a:extLst>
              </a:tr>
              <a:tr h="46039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uk-UA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521432518"/>
                  </a:ext>
                </a:extLst>
              </a:tr>
            </a:tbl>
          </a:graphicData>
        </a:graphic>
      </p:graphicFrame>
      <p:sp>
        <p:nvSpPr>
          <p:cNvPr id="5" name="Rectangle 1">
            <a:extLst>
              <a:ext uri="{FF2B5EF4-FFF2-40B4-BE49-F238E27FC236}">
                <a16:creationId xmlns="" xmlns:a16="http://schemas.microsoft.com/office/drawing/2014/main" id="{B8B6DD28-BBAE-489B-99FF-1A6C4F5341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68438" y="35560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55407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28059A53-E733-4A9E-9567-B669DE8694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Основні обов’язки асистента вчителя</a:t>
            </a:r>
            <a:endParaRPr lang="x-none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="" xmlns:a16="http://schemas.microsoft.com/office/drawing/2014/main" id="{848CD802-4A3D-4630-9DA5-98C2FA43C5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56792"/>
            <a:ext cx="7886700" cy="48965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dirty="0">
                <a:solidFill>
                  <a:srgbClr val="2B2B2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● </a:t>
            </a:r>
            <a:r>
              <a:rPr lang="uk-UA" b="1" u="sng" dirty="0">
                <a:solidFill>
                  <a:srgbClr val="2B2B2B"/>
                </a:solidFill>
                <a:latin typeface="PT Sans"/>
              </a:rPr>
              <a:t>Основна функція асистента вчителя </a:t>
            </a:r>
            <a:r>
              <a:rPr lang="uk-UA" dirty="0">
                <a:solidFill>
                  <a:srgbClr val="2B2B2B"/>
                </a:solidFill>
                <a:latin typeface="PT Sans"/>
              </a:rPr>
              <a:t>як педагогічного працівника — </a:t>
            </a:r>
            <a:r>
              <a:rPr lang="uk-UA" b="1" dirty="0">
                <a:solidFill>
                  <a:srgbClr val="2B2B2B"/>
                </a:solidFill>
                <a:latin typeface="PT Sans"/>
              </a:rPr>
              <a:t>співпраця з учителем інклюзивного класу, </a:t>
            </a:r>
            <a:r>
              <a:rPr lang="uk-UA" dirty="0">
                <a:solidFill>
                  <a:srgbClr val="2B2B2B"/>
                </a:solidFill>
                <a:latin typeface="PT Sans"/>
              </a:rPr>
              <a:t>аби допомогти приділити увагу кожному учню під час освітнього процесу.</a:t>
            </a:r>
          </a:p>
          <a:p>
            <a:pPr marL="0" indent="0">
              <a:buNone/>
            </a:pPr>
            <a:r>
              <a:rPr lang="uk-UA" dirty="0">
                <a:solidFill>
                  <a:srgbClr val="2B2B2B"/>
                </a:solidFill>
                <a:latin typeface="PT Sans"/>
              </a:rPr>
              <a:t>Також асистент вчителя:</a:t>
            </a:r>
          </a:p>
          <a:p>
            <a:pPr marL="0" indent="0">
              <a:buNone/>
            </a:pPr>
            <a:r>
              <a:rPr lang="uk-UA" dirty="0">
                <a:solidFill>
                  <a:srgbClr val="2B2B2B"/>
                </a:solidFill>
                <a:latin typeface="PT Sans"/>
                <a:cs typeface="Calibri" panose="020F0502020204030204" pitchFamily="34" charset="0"/>
              </a:rPr>
              <a:t>● </a:t>
            </a:r>
            <a:r>
              <a:rPr lang="uk-UA" b="1" dirty="0">
                <a:solidFill>
                  <a:srgbClr val="2B2B2B"/>
                </a:solidFill>
                <a:latin typeface="PT Sans"/>
                <a:cs typeface="Calibri" panose="020F0502020204030204" pitchFamily="34" charset="0"/>
              </a:rPr>
              <a:t>допомагає учням з особливими освітніми потребами </a:t>
            </a:r>
            <a:r>
              <a:rPr lang="uk-UA" dirty="0">
                <a:solidFill>
                  <a:srgbClr val="2B2B2B"/>
                </a:solidFill>
                <a:latin typeface="PT Sans"/>
                <a:cs typeface="Calibri" panose="020F0502020204030204" pitchFamily="34" charset="0"/>
              </a:rPr>
              <a:t>у виконанні навчальних завдань, залучає їх до різних видів навчальної діяльності;</a:t>
            </a:r>
          </a:p>
          <a:p>
            <a:pPr marL="0" indent="0">
              <a:buNone/>
            </a:pPr>
            <a:r>
              <a:rPr lang="uk-UA" dirty="0">
                <a:solidFill>
                  <a:srgbClr val="2B2B2B"/>
                </a:solidFill>
                <a:latin typeface="PT Sans"/>
                <a:cs typeface="Calibri" panose="020F0502020204030204" pitchFamily="34" charset="0"/>
              </a:rPr>
              <a:t>● бере участь у складі групи педагогічних працівників закладу освіти у:</a:t>
            </a:r>
          </a:p>
          <a:p>
            <a:pPr>
              <a:buFontTx/>
              <a:buChar char="-"/>
            </a:pPr>
            <a:r>
              <a:rPr lang="uk-UA" dirty="0">
                <a:solidFill>
                  <a:srgbClr val="2B2B2B"/>
                </a:solidFill>
                <a:latin typeface="PT Sans"/>
                <a:cs typeface="Calibri" panose="020F0502020204030204" pitchFamily="34" charset="0"/>
              </a:rPr>
              <a:t>розробленні й виконанні індивідуальної програми розвитку дитини;</a:t>
            </a:r>
          </a:p>
          <a:p>
            <a:pPr>
              <a:buFontTx/>
              <a:buChar char="-"/>
            </a:pPr>
            <a:r>
              <a:rPr lang="uk-UA" dirty="0">
                <a:solidFill>
                  <a:srgbClr val="2B2B2B"/>
                </a:solidFill>
                <a:latin typeface="PT Sans"/>
                <a:cs typeface="Calibri" panose="020F0502020204030204" pitchFamily="34" charset="0"/>
              </a:rPr>
              <a:t>адаптації навчальних матеріалів з огляду на індивідуальні особливості навчально-пізнавальної діяльності дитини.</a:t>
            </a:r>
            <a:endParaRPr lang="en-US" dirty="0">
              <a:solidFill>
                <a:srgbClr val="2B2B2B"/>
              </a:solidFill>
              <a:latin typeface="PT Sans"/>
            </a:endParaRPr>
          </a:p>
        </p:txBody>
      </p:sp>
    </p:spTree>
    <p:extLst>
      <p:ext uri="{BB962C8B-B14F-4D97-AF65-F5344CB8AC3E}">
        <p14:creationId xmlns:p14="http://schemas.microsoft.com/office/powerpoint/2010/main" val="318815724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4E0F8605-D682-4F42-B616-584BDC1129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260649"/>
            <a:ext cx="7886700" cy="720079"/>
          </a:xfrm>
        </p:spPr>
        <p:txBody>
          <a:bodyPr>
            <a:normAutofit/>
          </a:bodyPr>
          <a:lstStyle/>
          <a:p>
            <a:pPr algn="ctr"/>
            <a:r>
              <a:rPr lang="uk-UA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Портфоліо дитини</a:t>
            </a:r>
            <a:endParaRPr lang="ru-RU" sz="2800" dirty="0"/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8C2C4D24-036B-40AC-B91E-A2758A7EEB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1196752"/>
            <a:ext cx="7886700" cy="4892899"/>
          </a:xfrm>
        </p:spPr>
        <p:txBody>
          <a:bodyPr>
            <a:normAutofit/>
          </a:bodyPr>
          <a:lstStyle/>
          <a:p>
            <a:pPr marL="342900" indent="-342900">
              <a:lnSpc>
                <a:spcPct val="150000"/>
              </a:lnSpc>
              <a:buFontTx/>
              <a:buChar char="-"/>
            </a:pP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папка з роботами 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дитини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малюнки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аплікації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робочі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зошити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роботи на 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роздруківках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Усі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матеріали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допоможуть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визначити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прогрес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дитини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освоєнні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навичок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наприкінці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певного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періоду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півріччя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навчального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року).</a:t>
            </a:r>
          </a:p>
          <a:p>
            <a:pPr>
              <a:lnSpc>
                <a:spcPct val="150000"/>
              </a:lnSpc>
            </a:pPr>
            <a:endParaRPr lang="ru-RU" sz="20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Варто </a:t>
            </a:r>
            <a:r>
              <a:rPr 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зазначити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перелік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усіх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необхідних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документів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ведення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асистентом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вчителя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бути </a:t>
            </a:r>
            <a:r>
              <a:rPr 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вказаний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посадових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обов’язках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indent="-342900">
              <a:lnSpc>
                <a:spcPct val="150000"/>
              </a:lnSpc>
              <a:buFontTx/>
              <a:buChar char="-"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775523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EE930538-BD80-43B7-8CD1-1C07611C7F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88640"/>
            <a:ext cx="7886700" cy="720080"/>
          </a:xfrm>
        </p:spPr>
        <p:txBody>
          <a:bodyPr>
            <a:normAutofit/>
          </a:bodyPr>
          <a:lstStyle/>
          <a:p>
            <a:pPr algn="ctr"/>
            <a:r>
              <a:rPr lang="uk-UA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Співпраця асистента вчителя та вчителя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508E2662-7ECF-4514-8315-A2100DEF2B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7544" y="1196752"/>
            <a:ext cx="8352928" cy="5328592"/>
          </a:xfrm>
        </p:spPr>
        <p:txBody>
          <a:bodyPr>
            <a:normAutofit/>
          </a:bodyPr>
          <a:lstStyle/>
          <a:p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Ефективні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стосунки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між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вчителем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асистентом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формуються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основі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спільної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відповідальності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залежать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рівня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порозуміння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довіри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між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педагогами,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того,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наскільки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чітко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вони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розподіли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свої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ролі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усвідомлюють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uk-UA" sz="2000" b="1" dirty="0">
                <a:solidFill>
                  <a:schemeClr val="tx1"/>
                </a:solidFill>
              </a:rPr>
              <a:t>Основні напрямки взаємодії: </a:t>
            </a:r>
          </a:p>
          <a:p>
            <a:pPr marL="457200" indent="-457200">
              <a:buAutoNum type="arabicParenR"/>
            </a:pPr>
            <a:r>
              <a:rPr lang="uk-UA" sz="2000" dirty="0">
                <a:solidFill>
                  <a:schemeClr val="tx1"/>
                </a:solidFill>
              </a:rPr>
              <a:t>в процесі навчання дітей, в </a:t>
            </a:r>
            <a:r>
              <a:rPr lang="uk-UA" sz="2000" dirty="0" err="1">
                <a:solidFill>
                  <a:schemeClr val="tx1"/>
                </a:solidFill>
              </a:rPr>
              <a:t>т.ч</a:t>
            </a:r>
            <a:r>
              <a:rPr lang="uk-UA" sz="2000" dirty="0">
                <a:solidFill>
                  <a:schemeClr val="tx1"/>
                </a:solidFill>
              </a:rPr>
              <a:t>. з ООП; </a:t>
            </a:r>
          </a:p>
          <a:p>
            <a:pPr marL="457200" indent="-457200">
              <a:buAutoNum type="arabicParenR"/>
            </a:pPr>
            <a:r>
              <a:rPr lang="uk-UA" sz="2000" dirty="0">
                <a:solidFill>
                  <a:schemeClr val="tx1"/>
                </a:solidFill>
              </a:rPr>
              <a:t>в процесі соціалізації учнів з ООП; </a:t>
            </a:r>
          </a:p>
          <a:p>
            <a:pPr marL="457200" indent="-457200">
              <a:buAutoNum type="arabicParenR"/>
            </a:pPr>
            <a:r>
              <a:rPr lang="uk-UA" sz="2000" dirty="0">
                <a:solidFill>
                  <a:schemeClr val="tx1"/>
                </a:solidFill>
              </a:rPr>
              <a:t>в процесі роботи з батьками «особливої дитини».</a:t>
            </a:r>
          </a:p>
          <a:p>
            <a:r>
              <a:rPr lang="uk-UA" sz="2000" b="1" dirty="0">
                <a:solidFill>
                  <a:schemeClr val="tx1"/>
                </a:solidFill>
              </a:rPr>
              <a:t>Форми взаємодії: </a:t>
            </a:r>
          </a:p>
          <a:p>
            <a:pPr marL="457200" indent="-457200">
              <a:buFont typeface="+mj-lt"/>
              <a:buAutoNum type="alphaLcParenR"/>
            </a:pPr>
            <a:r>
              <a:rPr lang="uk-UA" sz="2000" dirty="0">
                <a:solidFill>
                  <a:schemeClr val="tx1"/>
                </a:solidFill>
              </a:rPr>
              <a:t>а) індивідуальна допомога асистента вчителя учням з ООП;</a:t>
            </a:r>
          </a:p>
          <a:p>
            <a:pPr marL="457200" indent="-457200">
              <a:buFont typeface="+mj-lt"/>
              <a:buAutoNum type="alphaLcParenR"/>
            </a:pPr>
            <a:r>
              <a:rPr lang="uk-UA" sz="2000" dirty="0">
                <a:solidFill>
                  <a:schemeClr val="tx1"/>
                </a:solidFill>
              </a:rPr>
              <a:t>індивідуальна допомога асистента вчителя іншим учням класу;</a:t>
            </a:r>
          </a:p>
          <a:p>
            <a:pPr marL="457200" indent="-457200">
              <a:buFont typeface="+mj-lt"/>
              <a:buAutoNum type="alphaLcParenR"/>
            </a:pPr>
            <a:r>
              <a:rPr lang="uk-UA" sz="2000" dirty="0">
                <a:solidFill>
                  <a:schemeClr val="tx1"/>
                </a:solidFill>
              </a:rPr>
              <a:t> б) проведення частини уроку; </a:t>
            </a:r>
          </a:p>
          <a:p>
            <a:pPr marL="457200" indent="-457200">
              <a:buFont typeface="+mj-lt"/>
              <a:buAutoNum type="alphaLcParenR"/>
            </a:pPr>
            <a:r>
              <a:rPr lang="uk-UA" sz="2000" dirty="0">
                <a:solidFill>
                  <a:schemeClr val="tx1"/>
                </a:solidFill>
              </a:rPr>
              <a:t>в) при організації роботи на </a:t>
            </a:r>
            <a:r>
              <a:rPr lang="uk-UA" sz="2000" dirty="0" err="1">
                <a:solidFill>
                  <a:schemeClr val="tx1"/>
                </a:solidFill>
              </a:rPr>
              <a:t>уроці</a:t>
            </a:r>
            <a:r>
              <a:rPr lang="uk-UA" sz="2000" dirty="0">
                <a:solidFill>
                  <a:schemeClr val="tx1"/>
                </a:solidFill>
              </a:rPr>
              <a:t> по підгрупах робота з однією з підгруп; </a:t>
            </a:r>
          </a:p>
          <a:p>
            <a:pPr marL="457200" indent="-457200">
              <a:buFont typeface="+mj-lt"/>
              <a:buAutoNum type="alphaLcParenR"/>
            </a:pPr>
            <a:r>
              <a:rPr lang="uk-UA" sz="2000" dirty="0">
                <a:solidFill>
                  <a:schemeClr val="tx1"/>
                </a:solidFill>
              </a:rPr>
              <a:t>г) допомога всім дітям при реалізації будь-якого проекту на </a:t>
            </a:r>
            <a:r>
              <a:rPr lang="uk-UA" sz="2000" dirty="0" err="1">
                <a:solidFill>
                  <a:schemeClr val="tx1"/>
                </a:solidFill>
              </a:rPr>
              <a:t>уроці</a:t>
            </a:r>
            <a:r>
              <a:rPr lang="uk-UA" sz="2000" dirty="0">
                <a:solidFill>
                  <a:schemeClr val="tx1"/>
                </a:solidFill>
              </a:rPr>
              <a:t>.</a:t>
            </a:r>
          </a:p>
          <a:p>
            <a:endParaRPr lang="uk-UA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345278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A0C8DE08-BBB1-4712-A498-5307BE81FB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88641"/>
            <a:ext cx="7886700" cy="1008111"/>
          </a:xfrm>
        </p:spPr>
        <p:txBody>
          <a:bodyPr>
            <a:normAutofit fontScale="90000"/>
          </a:bodyPr>
          <a:lstStyle/>
          <a:p>
            <a:pPr algn="ctr"/>
            <a:r>
              <a:rPr lang="uk-UA" sz="3400" b="1" dirty="0">
                <a:solidFill>
                  <a:schemeClr val="accent5"/>
                </a:solidFill>
                <a:latin typeface="Garamond"/>
                <a:cs typeface="Arial" pitchFamily="34" charset="0"/>
              </a:rPr>
              <a:t>АЛГОРИТМ НАЛАГОДЖЕННЯ</a:t>
            </a:r>
            <a:br>
              <a:rPr lang="uk-UA" sz="3400" b="1" dirty="0">
                <a:solidFill>
                  <a:schemeClr val="accent5"/>
                </a:solidFill>
                <a:latin typeface="Garamond"/>
                <a:cs typeface="Arial" pitchFamily="34" charset="0"/>
              </a:rPr>
            </a:br>
            <a:r>
              <a:rPr lang="uk-UA" sz="3400" b="1" dirty="0">
                <a:solidFill>
                  <a:schemeClr val="accent5"/>
                </a:solidFill>
                <a:latin typeface="Garamond"/>
                <a:cs typeface="Arial" pitchFamily="34" charset="0"/>
              </a:rPr>
              <a:t> СПІВПРАЦІ</a:t>
            </a:r>
            <a:endParaRPr lang="ru-RU" dirty="0">
              <a:solidFill>
                <a:schemeClr val="accent5"/>
              </a:solidFill>
            </a:endParaRP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9928E136-F37F-4DCE-9F45-EABC67AF6C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0" y="1340768"/>
            <a:ext cx="9144000" cy="5112568"/>
          </a:xfrm>
        </p:spPr>
        <p:txBody>
          <a:bodyPr/>
          <a:lstStyle/>
          <a:p>
            <a:endParaRPr lang="uk-UA" dirty="0"/>
          </a:p>
          <a:p>
            <a:endParaRPr lang="ru-RU" dirty="0"/>
          </a:p>
        </p:txBody>
      </p:sp>
      <p:sp>
        <p:nvSpPr>
          <p:cNvPr id="4" name="Прямоугольник 3">
            <a:extLst>
              <a:ext uri="{FF2B5EF4-FFF2-40B4-BE49-F238E27FC236}">
                <a16:creationId xmlns="" xmlns:a16="http://schemas.microsoft.com/office/drawing/2014/main" id="{ED58B747-A6A2-49AE-A2FA-7BFF6E50FE24}"/>
              </a:ext>
            </a:extLst>
          </p:cNvPr>
          <p:cNvSpPr/>
          <p:nvPr/>
        </p:nvSpPr>
        <p:spPr>
          <a:xfrm>
            <a:off x="0" y="1333872"/>
            <a:ext cx="7272808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sz="2800" dirty="0"/>
              <a:t>Розробка зведеної таблиці завдань вчителя та асистента вчителя</a:t>
            </a:r>
            <a:endParaRPr lang="ru-RU" sz="2800" dirty="0"/>
          </a:p>
        </p:txBody>
      </p:sp>
      <p:sp>
        <p:nvSpPr>
          <p:cNvPr id="5" name="Прямоугольник 4">
            <a:extLst>
              <a:ext uri="{FF2B5EF4-FFF2-40B4-BE49-F238E27FC236}">
                <a16:creationId xmlns="" xmlns:a16="http://schemas.microsoft.com/office/drawing/2014/main" id="{90F890BD-F433-4D4F-96E9-5DB6108F64CE}"/>
              </a:ext>
            </a:extLst>
          </p:cNvPr>
          <p:cNvSpPr/>
          <p:nvPr/>
        </p:nvSpPr>
        <p:spPr>
          <a:xfrm>
            <a:off x="755576" y="2721258"/>
            <a:ext cx="7272808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sz="2800" dirty="0"/>
              <a:t>Вибір форми і часу спілкування та обговорення</a:t>
            </a:r>
            <a:endParaRPr lang="ru-RU" sz="2800" dirty="0"/>
          </a:p>
        </p:txBody>
      </p:sp>
      <p:sp>
        <p:nvSpPr>
          <p:cNvPr id="6" name="Прямоугольник 5">
            <a:extLst>
              <a:ext uri="{FF2B5EF4-FFF2-40B4-BE49-F238E27FC236}">
                <a16:creationId xmlns="" xmlns:a16="http://schemas.microsoft.com/office/drawing/2014/main" id="{A7CD8A35-1B16-4C03-92A5-0E7ADB46ACA2}"/>
              </a:ext>
            </a:extLst>
          </p:cNvPr>
          <p:cNvSpPr/>
          <p:nvPr/>
        </p:nvSpPr>
        <p:spPr>
          <a:xfrm>
            <a:off x="1250599" y="4096306"/>
            <a:ext cx="7272807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sz="2800" dirty="0"/>
              <a:t>Поурочне планування та означення ролей вчителя та асистента вчителя</a:t>
            </a:r>
            <a:endParaRPr lang="ru-RU" sz="2800" dirty="0"/>
          </a:p>
        </p:txBody>
      </p:sp>
      <p:sp>
        <p:nvSpPr>
          <p:cNvPr id="7" name="Прямоугольник 6">
            <a:extLst>
              <a:ext uri="{FF2B5EF4-FFF2-40B4-BE49-F238E27FC236}">
                <a16:creationId xmlns="" xmlns:a16="http://schemas.microsoft.com/office/drawing/2014/main" id="{B319069A-23D9-44FD-B858-7FFF9C887DED}"/>
              </a:ext>
            </a:extLst>
          </p:cNvPr>
          <p:cNvSpPr/>
          <p:nvPr/>
        </p:nvSpPr>
        <p:spPr>
          <a:xfrm>
            <a:off x="1871193" y="5484936"/>
            <a:ext cx="7272807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sz="2800" dirty="0"/>
              <a:t>Опанування методами і прийомами спільної роботи в класі</a:t>
            </a:r>
            <a:endParaRPr lang="ru-RU" sz="2800" dirty="0"/>
          </a:p>
        </p:txBody>
      </p:sp>
      <p:sp>
        <p:nvSpPr>
          <p:cNvPr id="8" name="Стрелка: вниз 7">
            <a:extLst>
              <a:ext uri="{FF2B5EF4-FFF2-40B4-BE49-F238E27FC236}">
                <a16:creationId xmlns="" xmlns:a16="http://schemas.microsoft.com/office/drawing/2014/main" id="{2DF6974D-7B3E-4C82-81EB-5677313E5FE9}"/>
              </a:ext>
            </a:extLst>
          </p:cNvPr>
          <p:cNvSpPr/>
          <p:nvPr/>
        </p:nvSpPr>
        <p:spPr>
          <a:xfrm>
            <a:off x="6222492" y="2131638"/>
            <a:ext cx="869787" cy="914400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: вниз 8">
            <a:extLst>
              <a:ext uri="{FF2B5EF4-FFF2-40B4-BE49-F238E27FC236}">
                <a16:creationId xmlns="" xmlns:a16="http://schemas.microsoft.com/office/drawing/2014/main" id="{1BE864F6-7DAB-4DD9-A74C-269B81268C82}"/>
              </a:ext>
            </a:extLst>
          </p:cNvPr>
          <p:cNvSpPr/>
          <p:nvPr/>
        </p:nvSpPr>
        <p:spPr>
          <a:xfrm>
            <a:off x="7300286" y="3429000"/>
            <a:ext cx="872114" cy="790844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: вниз 9">
            <a:extLst>
              <a:ext uri="{FF2B5EF4-FFF2-40B4-BE49-F238E27FC236}">
                <a16:creationId xmlns="" xmlns:a16="http://schemas.microsoft.com/office/drawing/2014/main" id="{19978118-FBF3-4C74-A22E-21616DA53E7B}"/>
              </a:ext>
            </a:extLst>
          </p:cNvPr>
          <p:cNvSpPr/>
          <p:nvPr/>
        </p:nvSpPr>
        <p:spPr>
          <a:xfrm>
            <a:off x="7736343" y="4846471"/>
            <a:ext cx="872114" cy="790844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601649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77AAA183-1FD4-4C1E-AA9A-8F7CD79DFF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260649"/>
            <a:ext cx="7886700" cy="1080119"/>
          </a:xfrm>
        </p:spPr>
        <p:txBody>
          <a:bodyPr>
            <a:normAutofit/>
          </a:bodyPr>
          <a:lstStyle/>
          <a:p>
            <a:pPr algn="ctr"/>
            <a:r>
              <a:rPr lang="uk-UA" altLang="ko-KR" sz="3600" b="1" dirty="0">
                <a:solidFill>
                  <a:prstClr val="black"/>
                </a:solidFill>
                <a:latin typeface="Garamond"/>
                <a:cs typeface="Arial" pitchFamily="34" charset="0"/>
              </a:rPr>
              <a:t>Таблиця обов’язків вчителя та асистента вчителя</a:t>
            </a:r>
            <a:endParaRPr lang="ru-RU" dirty="0"/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76647805-E400-4964-BAD0-A6CB12F88B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1628800"/>
            <a:ext cx="7886700" cy="4896544"/>
          </a:xfrm>
        </p:spPr>
        <p:txBody>
          <a:bodyPr/>
          <a:lstStyle/>
          <a:p>
            <a:pPr lvl="0" defTabSz="914400" latinLnBrk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uk-UA" sz="2400" dirty="0">
                <a:solidFill>
                  <a:prstClr val="black"/>
                </a:solidFill>
                <a:latin typeface="Garamond"/>
                <a:cs typeface="Arial" pitchFamily="34" charset="0"/>
              </a:rPr>
              <a:t>Розробляється заступником директора з НВР</a:t>
            </a:r>
          </a:p>
          <a:p>
            <a:pPr lvl="0" defTabSz="914400" latinLnBrk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uk-UA" sz="2400" dirty="0">
                <a:solidFill>
                  <a:prstClr val="black"/>
                </a:solidFill>
                <a:latin typeface="Garamond"/>
                <a:cs typeface="Arial" pitchFamily="34" charset="0"/>
              </a:rPr>
              <a:t>Включає в себе як функції та сфери відповідальності </a:t>
            </a:r>
          </a:p>
          <a:p>
            <a:pPr lvl="0" defTabSz="914400" latinLnBrk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uk-UA" sz="2400" dirty="0">
                <a:solidFill>
                  <a:prstClr val="black"/>
                </a:solidFill>
                <a:latin typeface="Garamond"/>
                <a:cs typeface="Arial" pitchFamily="34" charset="0"/>
              </a:rPr>
              <a:t>кожного учасника  окремо, так і обов’язкові спільні дії</a:t>
            </a:r>
          </a:p>
          <a:p>
            <a:pPr lvl="0" defTabSz="914400" latinLnBrk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uk-UA" sz="2400" dirty="0">
                <a:solidFill>
                  <a:prstClr val="black"/>
                </a:solidFill>
                <a:latin typeface="Garamond"/>
                <a:cs typeface="Arial" pitchFamily="34" charset="0"/>
              </a:rPr>
              <a:t>Обговорення проводиться до початку навчального року</a:t>
            </a:r>
          </a:p>
          <a:p>
            <a:pPr lvl="0" defTabSz="914400" latinLnBrk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uk-UA" sz="2400" dirty="0">
                <a:solidFill>
                  <a:prstClr val="black"/>
                </a:solidFill>
                <a:latin typeface="Garamond"/>
                <a:cs typeface="Arial" pitchFamily="34" charset="0"/>
              </a:rPr>
              <a:t>Кожен учасник має погодитись зі своїми задачами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6917669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48E65FDD-68D9-4B4E-99B2-21CFC2D56C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260649"/>
            <a:ext cx="7886700" cy="936103"/>
          </a:xfrm>
        </p:spPr>
        <p:txBody>
          <a:bodyPr>
            <a:normAutofit fontScale="90000"/>
          </a:bodyPr>
          <a:lstStyle/>
          <a:p>
            <a:pPr algn="ctr"/>
            <a:r>
              <a:rPr lang="uk-UA" altLang="ko-KR" sz="3600" b="1" dirty="0">
                <a:solidFill>
                  <a:srgbClr val="002060"/>
                </a:solidFill>
                <a:latin typeface="Garamond"/>
                <a:cs typeface="Arial" pitchFamily="34" charset="0"/>
              </a:rPr>
              <a:t>Таблиця обов’язків вчителя та асистента вчителя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C299CB9F-D513-4200-9488-621F8A71A3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95536" y="1412776"/>
            <a:ext cx="8352928" cy="525658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5" name="Прямоугольник 4">
            <a:extLst>
              <a:ext uri="{FF2B5EF4-FFF2-40B4-BE49-F238E27FC236}">
                <a16:creationId xmlns="" xmlns:a16="http://schemas.microsoft.com/office/drawing/2014/main" id="{F9BE3865-6D36-4895-B3FF-0F9BD7D04A0B}"/>
              </a:ext>
            </a:extLst>
          </p:cNvPr>
          <p:cNvSpPr/>
          <p:nvPr/>
        </p:nvSpPr>
        <p:spPr>
          <a:xfrm>
            <a:off x="390774" y="1445332"/>
            <a:ext cx="8352928" cy="687524"/>
          </a:xfrm>
          <a:prstGeom prst="rect">
            <a:avLst/>
          </a:prstGeom>
          <a:solidFill>
            <a:schemeClr val="bg1"/>
          </a:solidFill>
          <a:ln w="2857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>
            <a:extLst>
              <a:ext uri="{FF2B5EF4-FFF2-40B4-BE49-F238E27FC236}">
                <a16:creationId xmlns="" xmlns:a16="http://schemas.microsoft.com/office/drawing/2014/main" id="{8E014E10-B3AB-486E-98B1-9A75979872E7}"/>
              </a:ext>
            </a:extLst>
          </p:cNvPr>
          <p:cNvSpPr/>
          <p:nvPr/>
        </p:nvSpPr>
        <p:spPr>
          <a:xfrm>
            <a:off x="856190" y="1177026"/>
            <a:ext cx="6192688" cy="687524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/>
              <a:t>Оцінка розвитку знань, умінь та навичок учнів</a:t>
            </a:r>
            <a:endParaRPr lang="ru-RU" sz="2400" dirty="0"/>
          </a:p>
        </p:txBody>
      </p:sp>
      <p:sp>
        <p:nvSpPr>
          <p:cNvPr id="7" name="Прямоугольник 6">
            <a:extLst>
              <a:ext uri="{FF2B5EF4-FFF2-40B4-BE49-F238E27FC236}">
                <a16:creationId xmlns="" xmlns:a16="http://schemas.microsoft.com/office/drawing/2014/main" id="{CCD9C442-391E-4314-B519-AB01395FD9D8}"/>
              </a:ext>
            </a:extLst>
          </p:cNvPr>
          <p:cNvSpPr/>
          <p:nvPr/>
        </p:nvSpPr>
        <p:spPr>
          <a:xfrm>
            <a:off x="420025" y="2539501"/>
            <a:ext cx="8352928" cy="648072"/>
          </a:xfrm>
          <a:prstGeom prst="rect">
            <a:avLst/>
          </a:prstGeom>
          <a:solidFill>
            <a:schemeClr val="bg1"/>
          </a:solidFill>
          <a:ln w="2857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>
            <a:extLst>
              <a:ext uri="{FF2B5EF4-FFF2-40B4-BE49-F238E27FC236}">
                <a16:creationId xmlns="" xmlns:a16="http://schemas.microsoft.com/office/drawing/2014/main" id="{9495F713-F4BD-439C-A94A-82208DF33B82}"/>
              </a:ext>
            </a:extLst>
          </p:cNvPr>
          <p:cNvSpPr/>
          <p:nvPr/>
        </p:nvSpPr>
        <p:spPr>
          <a:xfrm>
            <a:off x="854215" y="2289573"/>
            <a:ext cx="6149286" cy="648072"/>
          </a:xfrm>
          <a:prstGeom prst="rect">
            <a:avLst/>
          </a:prstGeom>
          <a:solidFill>
            <a:srgbClr val="99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/>
              <a:t>Участь у розробці та реалізації ІПР</a:t>
            </a:r>
            <a:endParaRPr lang="ru-RU" sz="2400" dirty="0"/>
          </a:p>
        </p:txBody>
      </p:sp>
      <p:sp>
        <p:nvSpPr>
          <p:cNvPr id="9" name="Прямоугольник 8">
            <a:extLst>
              <a:ext uri="{FF2B5EF4-FFF2-40B4-BE49-F238E27FC236}">
                <a16:creationId xmlns="" xmlns:a16="http://schemas.microsoft.com/office/drawing/2014/main" id="{0D876036-81B9-4158-98E1-F783E466D8B1}"/>
              </a:ext>
            </a:extLst>
          </p:cNvPr>
          <p:cNvSpPr/>
          <p:nvPr/>
        </p:nvSpPr>
        <p:spPr>
          <a:xfrm>
            <a:off x="379923" y="3594218"/>
            <a:ext cx="8382179" cy="687524"/>
          </a:xfrm>
          <a:prstGeom prst="rect">
            <a:avLst/>
          </a:prstGeom>
          <a:solidFill>
            <a:schemeClr val="bg1"/>
          </a:solidFill>
          <a:ln w="2857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>
            <a:extLst>
              <a:ext uri="{FF2B5EF4-FFF2-40B4-BE49-F238E27FC236}">
                <a16:creationId xmlns="" xmlns:a16="http://schemas.microsoft.com/office/drawing/2014/main" id="{69FF278F-8D17-453A-A511-9AD3F9100DB0}"/>
              </a:ext>
            </a:extLst>
          </p:cNvPr>
          <p:cNvSpPr/>
          <p:nvPr/>
        </p:nvSpPr>
        <p:spPr>
          <a:xfrm>
            <a:off x="877891" y="3326666"/>
            <a:ext cx="6149286" cy="687524"/>
          </a:xfrm>
          <a:prstGeom prst="rect">
            <a:avLst/>
          </a:prstGeom>
          <a:solidFill>
            <a:srgbClr val="CC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/>
              <a:t>Навчання</a:t>
            </a:r>
            <a:endParaRPr lang="ru-RU" sz="2400" dirty="0"/>
          </a:p>
        </p:txBody>
      </p:sp>
      <p:sp>
        <p:nvSpPr>
          <p:cNvPr id="11" name="Прямоугольник 10">
            <a:extLst>
              <a:ext uri="{FF2B5EF4-FFF2-40B4-BE49-F238E27FC236}">
                <a16:creationId xmlns="" xmlns:a16="http://schemas.microsoft.com/office/drawing/2014/main" id="{C63B88F4-5236-476B-A5CC-37946897A8E4}"/>
              </a:ext>
            </a:extLst>
          </p:cNvPr>
          <p:cNvSpPr/>
          <p:nvPr/>
        </p:nvSpPr>
        <p:spPr>
          <a:xfrm>
            <a:off x="379923" y="4725144"/>
            <a:ext cx="8393029" cy="687523"/>
          </a:xfrm>
          <a:prstGeom prst="rect">
            <a:avLst/>
          </a:prstGeom>
          <a:solidFill>
            <a:schemeClr val="bg1"/>
          </a:solidFill>
          <a:ln w="2857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>
            <a:extLst>
              <a:ext uri="{FF2B5EF4-FFF2-40B4-BE49-F238E27FC236}">
                <a16:creationId xmlns="" xmlns:a16="http://schemas.microsoft.com/office/drawing/2014/main" id="{04AA95AC-3B48-44D5-AE50-E958EF1C56DF}"/>
              </a:ext>
            </a:extLst>
          </p:cNvPr>
          <p:cNvSpPr/>
          <p:nvPr/>
        </p:nvSpPr>
        <p:spPr>
          <a:xfrm>
            <a:off x="885777" y="4418132"/>
            <a:ext cx="6125609" cy="687523"/>
          </a:xfrm>
          <a:prstGeom prst="rect">
            <a:avLst/>
          </a:prstGeom>
          <a:solidFill>
            <a:srgbClr val="99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/>
              <a:t>Оцінювання</a:t>
            </a:r>
            <a:endParaRPr lang="ru-RU" sz="2400" dirty="0"/>
          </a:p>
        </p:txBody>
      </p:sp>
      <p:sp>
        <p:nvSpPr>
          <p:cNvPr id="13" name="Прямоугольник 12">
            <a:extLst>
              <a:ext uri="{FF2B5EF4-FFF2-40B4-BE49-F238E27FC236}">
                <a16:creationId xmlns="" xmlns:a16="http://schemas.microsoft.com/office/drawing/2014/main" id="{A7D5510A-E4E3-4217-81B5-2AD700026DDC}"/>
              </a:ext>
            </a:extLst>
          </p:cNvPr>
          <p:cNvSpPr/>
          <p:nvPr/>
        </p:nvSpPr>
        <p:spPr>
          <a:xfrm>
            <a:off x="390773" y="5751000"/>
            <a:ext cx="8393028" cy="687523"/>
          </a:xfrm>
          <a:prstGeom prst="rect">
            <a:avLst/>
          </a:prstGeom>
          <a:solidFill>
            <a:schemeClr val="bg1"/>
          </a:solidFill>
          <a:ln w="2857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>
            <a:extLst>
              <a:ext uri="{FF2B5EF4-FFF2-40B4-BE49-F238E27FC236}">
                <a16:creationId xmlns="" xmlns:a16="http://schemas.microsoft.com/office/drawing/2014/main" id="{B5A6C177-F0EE-4973-AF3D-FB033E4CF286}"/>
              </a:ext>
            </a:extLst>
          </p:cNvPr>
          <p:cNvSpPr/>
          <p:nvPr/>
        </p:nvSpPr>
        <p:spPr>
          <a:xfrm>
            <a:off x="885777" y="5611436"/>
            <a:ext cx="6125609" cy="628337"/>
          </a:xfrm>
          <a:prstGeom prst="rect">
            <a:avLst/>
          </a:prstGeom>
          <a:solidFill>
            <a:srgbClr val="99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/>
              <a:t>Звітування, консультування та надання інформації батькам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70491461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A18D0FD7-FE25-4689-85DF-13F81D1F40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51520" y="260648"/>
            <a:ext cx="8712968" cy="6336703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Picture 2">
            <a:extLst>
              <a:ext uri="{FF2B5EF4-FFF2-40B4-BE49-F238E27FC236}">
                <a16:creationId xmlns="" xmlns:a16="http://schemas.microsoft.com/office/drawing/2014/main" id="{B5D3C61F-664E-4D2B-ADAE-CBF46BEAB1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 l="11812" t="10081" r="50727" b="11577"/>
          <a:stretch>
            <a:fillRect/>
          </a:stretch>
        </p:blipFill>
        <p:spPr bwMode="auto">
          <a:xfrm>
            <a:off x="1749023" y="53337"/>
            <a:ext cx="5919321" cy="6688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71738487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DC74A965-79ED-477F-8570-735509B886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88640"/>
            <a:ext cx="7886700" cy="720079"/>
          </a:xfrm>
        </p:spPr>
        <p:txBody>
          <a:bodyPr>
            <a:normAutofit/>
          </a:bodyPr>
          <a:lstStyle/>
          <a:p>
            <a:pPr algn="ctr"/>
            <a:r>
              <a:rPr lang="uk-UA" sz="3600" b="1" dirty="0">
                <a:solidFill>
                  <a:prstClr val="black"/>
                </a:solidFill>
                <a:latin typeface="Garamond"/>
                <a:cs typeface="Arial" pitchFamily="34" charset="0"/>
              </a:rPr>
              <a:t>Вибір форми і часу спілкування</a:t>
            </a:r>
            <a:endParaRPr lang="ru-RU" dirty="0"/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18186CC2-0D6B-42C0-AA14-FA5003C3E1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7544" y="1196752"/>
            <a:ext cx="8352928" cy="5400600"/>
          </a:xfrm>
        </p:spPr>
        <p:txBody>
          <a:bodyPr>
            <a:normAutofit/>
          </a:bodyPr>
          <a:lstStyle/>
          <a:p>
            <a:pPr lvl="0" defTabSz="914400" latinLnBrk="1">
              <a:lnSpc>
                <a:spcPct val="100000"/>
              </a:lnSpc>
              <a:spcBef>
                <a:spcPct val="20000"/>
              </a:spcBef>
            </a:pPr>
            <a:r>
              <a:rPr lang="uk-UA" sz="2000" dirty="0">
                <a:solidFill>
                  <a:prstClr val="black"/>
                </a:solidFill>
                <a:latin typeface="Garamond"/>
                <a:cs typeface="Arial" pitchFamily="34" charset="0"/>
              </a:rPr>
              <a:t>Комунікація вчителя та асистента вчителя має постійний характер</a:t>
            </a:r>
          </a:p>
          <a:p>
            <a:pPr lvl="0" defTabSz="914400" latinLnBrk="1">
              <a:lnSpc>
                <a:spcPct val="100000"/>
              </a:lnSpc>
              <a:spcBef>
                <a:spcPct val="20000"/>
              </a:spcBef>
            </a:pPr>
            <a:r>
              <a:rPr lang="uk-UA" sz="2000" dirty="0">
                <a:solidFill>
                  <a:prstClr val="black"/>
                </a:solidFill>
                <a:latin typeface="Garamond"/>
                <a:cs typeface="Arial" pitchFamily="34" charset="0"/>
              </a:rPr>
              <a:t>До початку навчання вчитель та асистент мають узгодити </a:t>
            </a:r>
            <a:r>
              <a:rPr lang="uk-UA" sz="2000" b="1" dirty="0">
                <a:solidFill>
                  <a:prstClr val="black"/>
                </a:solidFill>
                <a:latin typeface="Garamond"/>
                <a:cs typeface="Arial" pitchFamily="34" charset="0"/>
              </a:rPr>
              <a:t>час</a:t>
            </a:r>
            <a:r>
              <a:rPr lang="uk-UA" sz="2000" dirty="0">
                <a:solidFill>
                  <a:prstClr val="black"/>
                </a:solidFill>
                <a:latin typeface="Garamond"/>
                <a:cs typeface="Arial" pitchFamily="34" charset="0"/>
              </a:rPr>
              <a:t>, </a:t>
            </a:r>
            <a:r>
              <a:rPr lang="uk-UA" sz="2000" b="1" dirty="0">
                <a:solidFill>
                  <a:prstClr val="black"/>
                </a:solidFill>
                <a:latin typeface="Garamond"/>
                <a:cs typeface="Arial" pitchFamily="34" charset="0"/>
              </a:rPr>
              <a:t>місце</a:t>
            </a:r>
            <a:r>
              <a:rPr lang="uk-UA" sz="2000" dirty="0">
                <a:solidFill>
                  <a:prstClr val="black"/>
                </a:solidFill>
                <a:latin typeface="Garamond"/>
                <a:cs typeface="Arial" pitchFamily="34" charset="0"/>
              </a:rPr>
              <a:t>,              основні </a:t>
            </a:r>
            <a:r>
              <a:rPr lang="uk-UA" sz="2000" b="1" dirty="0">
                <a:solidFill>
                  <a:prstClr val="black"/>
                </a:solidFill>
                <a:latin typeface="Garamond"/>
                <a:cs typeface="Arial" pitchFamily="34" charset="0"/>
              </a:rPr>
              <a:t>аспекти</a:t>
            </a:r>
            <a:r>
              <a:rPr lang="uk-UA" sz="2000" dirty="0">
                <a:solidFill>
                  <a:prstClr val="black"/>
                </a:solidFill>
                <a:latin typeface="Garamond"/>
                <a:cs typeface="Arial" pitchFamily="34" charset="0"/>
              </a:rPr>
              <a:t> обговорення, а також узгодити </a:t>
            </a:r>
            <a:r>
              <a:rPr lang="uk-UA" sz="2000" b="1" dirty="0">
                <a:solidFill>
                  <a:prstClr val="black"/>
                </a:solidFill>
                <a:latin typeface="Garamond"/>
                <a:cs typeface="Arial" pitchFamily="34" charset="0"/>
              </a:rPr>
              <a:t>способи спілкування під  час  уроку </a:t>
            </a:r>
            <a:r>
              <a:rPr lang="uk-UA" sz="2000" dirty="0">
                <a:solidFill>
                  <a:prstClr val="black"/>
                </a:solidFill>
                <a:latin typeface="Garamond"/>
                <a:cs typeface="Arial" pitchFamily="34" charset="0"/>
              </a:rPr>
              <a:t>(жести, письмові повідомлення тощо)</a:t>
            </a:r>
          </a:p>
          <a:p>
            <a:pPr lvl="0" defTabSz="914400" latinLnBrk="1">
              <a:lnSpc>
                <a:spcPct val="100000"/>
              </a:lnSpc>
              <a:spcBef>
                <a:spcPct val="20000"/>
              </a:spcBef>
            </a:pPr>
            <a:r>
              <a:rPr lang="uk-UA" sz="2000" b="1" dirty="0">
                <a:solidFill>
                  <a:prstClr val="black"/>
                </a:solidFill>
                <a:latin typeface="Garamond"/>
                <a:cs typeface="Arial" pitchFamily="34" charset="0"/>
              </a:rPr>
              <a:t>Аспекти спілкування:</a:t>
            </a:r>
          </a:p>
          <a:p>
            <a:pPr lvl="0" defTabSz="914400" latinLnBrk="1">
              <a:lnSpc>
                <a:spcPct val="100000"/>
              </a:lnSpc>
              <a:spcBef>
                <a:spcPct val="20000"/>
              </a:spcBef>
              <a:buFont typeface="Wingdings" pitchFamily="2" charset="2"/>
              <a:buChar char="ü"/>
            </a:pPr>
            <a:r>
              <a:rPr lang="uk-UA" sz="2000" dirty="0">
                <a:solidFill>
                  <a:prstClr val="black"/>
                </a:solidFill>
                <a:latin typeface="Garamond"/>
                <a:cs typeface="Arial" pitchFamily="34" charset="0"/>
              </a:rPr>
              <a:t>Обговорення успіхів всіх учнів та труднощів у навчанні (не менше 1 разу на тиждень)</a:t>
            </a:r>
          </a:p>
          <a:p>
            <a:pPr lvl="0" defTabSz="914400" latinLnBrk="1">
              <a:lnSpc>
                <a:spcPct val="100000"/>
              </a:lnSpc>
              <a:spcBef>
                <a:spcPct val="20000"/>
              </a:spcBef>
              <a:buFont typeface="Wingdings" pitchFamily="2" charset="2"/>
              <a:buChar char="ü"/>
            </a:pPr>
            <a:r>
              <a:rPr lang="uk-UA" sz="2000" dirty="0">
                <a:solidFill>
                  <a:prstClr val="black"/>
                </a:solidFill>
                <a:latin typeface="Garamond"/>
                <a:cs typeface="Arial" pitchFamily="34" charset="0"/>
              </a:rPr>
              <a:t>Обговорення навчальної та соціальної діяльності учнів з ООП (кожен день, після закінчення уроків або до початку уроків на наступний день)</a:t>
            </a:r>
          </a:p>
          <a:p>
            <a:pPr lvl="0" defTabSz="914400" latinLnBrk="1">
              <a:lnSpc>
                <a:spcPct val="100000"/>
              </a:lnSpc>
              <a:spcBef>
                <a:spcPct val="20000"/>
              </a:spcBef>
              <a:buFont typeface="Wingdings" pitchFamily="2" charset="2"/>
              <a:buChar char="ü"/>
            </a:pPr>
            <a:r>
              <a:rPr lang="uk-UA" sz="2000" dirty="0">
                <a:solidFill>
                  <a:prstClr val="black"/>
                </a:solidFill>
                <a:latin typeface="Garamond"/>
                <a:cs typeface="Arial" pitchFamily="34" charset="0"/>
              </a:rPr>
              <a:t>Обговорення необхідності розробки та виготовлення адаптованих чи модифікованих навчальних матеріалів</a:t>
            </a:r>
          </a:p>
          <a:p>
            <a:pPr lvl="0" defTabSz="914400" latinLnBrk="1">
              <a:lnSpc>
                <a:spcPct val="100000"/>
              </a:lnSpc>
              <a:spcBef>
                <a:spcPct val="20000"/>
              </a:spcBef>
              <a:buFont typeface="Wingdings" pitchFamily="2" charset="2"/>
              <a:buChar char="ü"/>
            </a:pPr>
            <a:r>
              <a:rPr lang="uk-UA" sz="2000" dirty="0">
                <a:solidFill>
                  <a:prstClr val="black"/>
                </a:solidFill>
                <a:latin typeface="Garamond"/>
                <a:cs typeface="Arial" pitchFamily="34" charset="0"/>
              </a:rPr>
              <a:t>Обговорення планів уроків (заздалегідь, бажано на декілька тижнів наперед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86184821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0FE2895C-4406-4525-9D35-40AE4E7B7E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16633"/>
            <a:ext cx="7886700" cy="720079"/>
          </a:xfrm>
        </p:spPr>
        <p:txBody>
          <a:bodyPr>
            <a:normAutofit fontScale="90000"/>
          </a:bodyPr>
          <a:lstStyle/>
          <a:p>
            <a:pPr algn="ctr"/>
            <a:r>
              <a:rPr lang="uk-UA" sz="3600" b="1" dirty="0">
                <a:solidFill>
                  <a:prstClr val="black"/>
                </a:solidFill>
                <a:latin typeface="Garamond"/>
                <a:cs typeface="Arial" pitchFamily="34" charset="0"/>
              </a:rPr>
              <a:t>Поурочне планування та узгодження дій</a:t>
            </a:r>
            <a:endParaRPr lang="ru-RU" dirty="0"/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F67889F3-84AC-4CC0-AEE1-BB333BC0E9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23528" y="1052736"/>
            <a:ext cx="8496944" cy="5544616"/>
          </a:xfrm>
        </p:spPr>
        <p:txBody>
          <a:bodyPr/>
          <a:lstStyle/>
          <a:p>
            <a:pPr lvl="0" defTabSz="914400" latinLnBrk="1">
              <a:lnSpc>
                <a:spcPct val="100000"/>
              </a:lnSpc>
              <a:spcBef>
                <a:spcPct val="20000"/>
              </a:spcBef>
            </a:pPr>
            <a:r>
              <a:rPr lang="ru-RU" sz="2000" dirty="0">
                <a:solidFill>
                  <a:schemeClr val="tx1"/>
                </a:solidFill>
                <a:latin typeface="Garamond"/>
                <a:cs typeface="Arial" pitchFamily="34" charset="0"/>
              </a:rPr>
              <a:t>Для того </a:t>
            </a:r>
            <a:r>
              <a:rPr lang="ru-RU" sz="2000" dirty="0" err="1">
                <a:solidFill>
                  <a:schemeClr val="tx1"/>
                </a:solidFill>
                <a:latin typeface="Garamond"/>
                <a:cs typeface="Arial" pitchFamily="34" charset="0"/>
              </a:rPr>
              <a:t>щоб</a:t>
            </a:r>
            <a:r>
              <a:rPr lang="ru-RU" sz="2000" dirty="0">
                <a:solidFill>
                  <a:schemeClr val="tx1"/>
                </a:solidFill>
                <a:latin typeface="Garamond"/>
                <a:cs typeface="Arial" pitchFamily="34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Garamond"/>
                <a:cs typeface="Arial" pitchFamily="34" charset="0"/>
              </a:rPr>
              <a:t>асистенту</a:t>
            </a:r>
            <a:r>
              <a:rPr lang="ru-RU" sz="2000" dirty="0">
                <a:solidFill>
                  <a:schemeClr val="tx1"/>
                </a:solidFill>
                <a:latin typeface="Garamond"/>
                <a:cs typeface="Arial" pitchFamily="34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Garamond"/>
                <a:cs typeface="Arial" pitchFamily="34" charset="0"/>
              </a:rPr>
              <a:t>вчителя</a:t>
            </a:r>
            <a:r>
              <a:rPr lang="ru-RU" sz="2000" dirty="0">
                <a:solidFill>
                  <a:schemeClr val="tx1"/>
                </a:solidFill>
                <a:latin typeface="Garamond"/>
                <a:cs typeface="Arial" pitchFamily="34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Garamond"/>
                <a:cs typeface="Arial" pitchFamily="34" charset="0"/>
              </a:rPr>
              <a:t>було</a:t>
            </a:r>
            <a:r>
              <a:rPr lang="ru-RU" sz="2000" dirty="0">
                <a:solidFill>
                  <a:schemeClr val="tx1"/>
                </a:solidFill>
                <a:latin typeface="Garamond"/>
                <a:cs typeface="Arial" pitchFamily="34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Garamond"/>
                <a:cs typeface="Arial" pitchFamily="34" charset="0"/>
              </a:rPr>
              <a:t>легше</a:t>
            </a:r>
            <a:r>
              <a:rPr lang="ru-RU" sz="2000" dirty="0">
                <a:solidFill>
                  <a:schemeClr val="tx1"/>
                </a:solidFill>
                <a:latin typeface="Garamond"/>
                <a:cs typeface="Arial" pitchFamily="34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Garamond"/>
                <a:cs typeface="Arial" pitchFamily="34" charset="0"/>
              </a:rPr>
              <a:t>планувати</a:t>
            </a:r>
            <a:r>
              <a:rPr lang="ru-RU" sz="2000" dirty="0">
                <a:solidFill>
                  <a:schemeClr val="tx1"/>
                </a:solidFill>
                <a:latin typeface="Garamond"/>
                <a:cs typeface="Arial" pitchFamily="34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Garamond"/>
                <a:cs typeface="Arial" pitchFamily="34" charset="0"/>
              </a:rPr>
              <a:t>власні</a:t>
            </a:r>
            <a:r>
              <a:rPr lang="ru-RU" sz="2000" dirty="0">
                <a:solidFill>
                  <a:schemeClr val="tx1"/>
                </a:solidFill>
                <a:latin typeface="Garamond"/>
                <a:cs typeface="Arial" pitchFamily="34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Garamond"/>
                <a:cs typeface="Arial" pitchFamily="34" charset="0"/>
              </a:rPr>
              <a:t>дії</a:t>
            </a:r>
            <a:r>
              <a:rPr lang="ru-RU" sz="2000" dirty="0">
                <a:solidFill>
                  <a:schemeClr val="tx1"/>
                </a:solidFill>
                <a:latin typeface="Garamond"/>
                <a:cs typeface="Arial" pitchFamily="34" charset="0"/>
              </a:rPr>
              <a:t> на </a:t>
            </a:r>
            <a:r>
              <a:rPr lang="ru-RU" sz="2000" dirty="0" err="1">
                <a:solidFill>
                  <a:schemeClr val="tx1"/>
                </a:solidFill>
                <a:latin typeface="Garamond"/>
                <a:cs typeface="Arial" pitchFamily="34" charset="0"/>
              </a:rPr>
              <a:t>уроці</a:t>
            </a:r>
            <a:r>
              <a:rPr lang="ru-RU" sz="2000" dirty="0">
                <a:solidFill>
                  <a:schemeClr val="tx1"/>
                </a:solidFill>
                <a:latin typeface="Garamond"/>
                <a:cs typeface="Arial" pitchFamily="34" charset="0"/>
              </a:rPr>
              <a:t>, </a:t>
            </a:r>
          </a:p>
          <a:p>
            <a:pPr lvl="0" defTabSz="914400" latinLnBrk="1">
              <a:lnSpc>
                <a:spcPct val="100000"/>
              </a:lnSpc>
              <a:spcBef>
                <a:spcPct val="20000"/>
              </a:spcBef>
            </a:pPr>
            <a:r>
              <a:rPr lang="ru-RU" sz="2000" dirty="0" err="1">
                <a:solidFill>
                  <a:schemeClr val="tx1"/>
                </a:solidFill>
                <a:latin typeface="Garamond"/>
                <a:cs typeface="Arial" pitchFamily="34" charset="0"/>
              </a:rPr>
              <a:t>йому</a:t>
            </a:r>
            <a:r>
              <a:rPr lang="ru-RU" sz="2000" dirty="0">
                <a:solidFill>
                  <a:schemeClr val="tx1"/>
                </a:solidFill>
                <a:latin typeface="Garamond"/>
                <a:cs typeface="Arial" pitchFamily="34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Garamond"/>
                <a:cs typeface="Arial" pitchFamily="34" charset="0"/>
              </a:rPr>
              <a:t>необхідно</a:t>
            </a:r>
            <a:r>
              <a:rPr lang="ru-RU" sz="2000" dirty="0">
                <a:solidFill>
                  <a:schemeClr val="tx1"/>
                </a:solidFill>
                <a:latin typeface="Garamond"/>
                <a:cs typeface="Arial" pitchFamily="34" charset="0"/>
              </a:rPr>
              <a:t> знати:</a:t>
            </a:r>
          </a:p>
          <a:p>
            <a:pPr lvl="0" defTabSz="914400" latinLnBrk="1">
              <a:lnSpc>
                <a:spcPct val="150000"/>
              </a:lnSpc>
              <a:spcBef>
                <a:spcPct val="20000"/>
              </a:spcBef>
              <a:buFont typeface="Wingdings" pitchFamily="2" charset="2"/>
              <a:buChar char="ü"/>
            </a:pPr>
            <a:r>
              <a:rPr lang="ru-RU" sz="2000" dirty="0" err="1">
                <a:solidFill>
                  <a:schemeClr val="tx1"/>
                </a:solidFill>
                <a:latin typeface="Garamond"/>
                <a:cs typeface="Arial" pitchFamily="34" charset="0"/>
              </a:rPr>
              <a:t>Особливості</a:t>
            </a:r>
            <a:r>
              <a:rPr lang="ru-RU" sz="2000" dirty="0">
                <a:solidFill>
                  <a:schemeClr val="tx1"/>
                </a:solidFill>
                <a:latin typeface="Garamond"/>
                <a:cs typeface="Arial" pitchFamily="34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Garamond"/>
                <a:cs typeface="Arial" pitchFamily="34" charset="0"/>
              </a:rPr>
              <a:t>розвитку</a:t>
            </a:r>
            <a:r>
              <a:rPr lang="ru-RU" sz="2000" dirty="0">
                <a:solidFill>
                  <a:schemeClr val="tx1"/>
                </a:solidFill>
                <a:latin typeface="Garamond"/>
                <a:cs typeface="Arial" pitchFamily="34" charset="0"/>
              </a:rPr>
              <a:t> та </a:t>
            </a:r>
            <a:r>
              <a:rPr lang="ru-RU" sz="2000" dirty="0" err="1">
                <a:solidFill>
                  <a:schemeClr val="tx1"/>
                </a:solidFill>
                <a:latin typeface="Garamond"/>
                <a:cs typeface="Arial" pitchFamily="34" charset="0"/>
              </a:rPr>
              <a:t>навчання</a:t>
            </a:r>
            <a:r>
              <a:rPr lang="ru-RU" sz="2000" dirty="0">
                <a:solidFill>
                  <a:schemeClr val="tx1"/>
                </a:solidFill>
                <a:latin typeface="Garamond"/>
                <a:cs typeface="Arial" pitchFamily="34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Garamond"/>
                <a:cs typeface="Arial" pitchFamily="34" charset="0"/>
              </a:rPr>
              <a:t>учнів</a:t>
            </a:r>
            <a:r>
              <a:rPr lang="ru-RU" sz="2000" dirty="0">
                <a:solidFill>
                  <a:schemeClr val="tx1"/>
                </a:solidFill>
                <a:latin typeface="Garamond"/>
                <a:cs typeface="Arial" pitchFamily="34" charset="0"/>
              </a:rPr>
              <a:t> з ООП</a:t>
            </a:r>
          </a:p>
          <a:p>
            <a:pPr lvl="0" defTabSz="914400" latinLnBrk="1">
              <a:lnSpc>
                <a:spcPct val="150000"/>
              </a:lnSpc>
              <a:spcBef>
                <a:spcPct val="20000"/>
              </a:spcBef>
              <a:buFont typeface="Wingdings" pitchFamily="2" charset="2"/>
              <a:buChar char="ü"/>
            </a:pPr>
            <a:r>
              <a:rPr lang="ru-RU" sz="2000" dirty="0" err="1">
                <a:solidFill>
                  <a:schemeClr val="tx1"/>
                </a:solidFill>
                <a:latin typeface="Garamond"/>
                <a:cs typeface="Arial" pitchFamily="34" charset="0"/>
              </a:rPr>
              <a:t>Зміст</a:t>
            </a:r>
            <a:r>
              <a:rPr lang="ru-RU" sz="2000" dirty="0">
                <a:solidFill>
                  <a:schemeClr val="tx1"/>
                </a:solidFill>
                <a:latin typeface="Garamond"/>
                <a:cs typeface="Arial" pitchFamily="34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Garamond"/>
                <a:cs typeface="Arial" pitchFamily="34" charset="0"/>
              </a:rPr>
              <a:t>всіх</a:t>
            </a:r>
            <a:r>
              <a:rPr lang="ru-RU" sz="2000" dirty="0">
                <a:solidFill>
                  <a:schemeClr val="tx1"/>
                </a:solidFill>
                <a:latin typeface="Garamond"/>
                <a:cs typeface="Arial" pitchFamily="34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Garamond"/>
                <a:cs typeface="Arial" pitchFamily="34" charset="0"/>
              </a:rPr>
              <a:t>розділів</a:t>
            </a:r>
            <a:r>
              <a:rPr lang="ru-RU" sz="2000" dirty="0">
                <a:solidFill>
                  <a:schemeClr val="tx1"/>
                </a:solidFill>
                <a:latin typeface="Garamond"/>
                <a:cs typeface="Arial" pitchFamily="34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Garamond"/>
                <a:cs typeface="Arial" pitchFamily="34" charset="0"/>
              </a:rPr>
              <a:t>загальноосвітньої</a:t>
            </a:r>
            <a:r>
              <a:rPr lang="ru-RU" sz="2000" dirty="0">
                <a:solidFill>
                  <a:schemeClr val="tx1"/>
                </a:solidFill>
                <a:latin typeface="Garamond"/>
                <a:cs typeface="Arial" pitchFamily="34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Garamond"/>
                <a:cs typeface="Arial" pitchFamily="34" charset="0"/>
              </a:rPr>
              <a:t>програми</a:t>
            </a:r>
            <a:r>
              <a:rPr lang="ru-RU" sz="2000" dirty="0">
                <a:solidFill>
                  <a:schemeClr val="tx1"/>
                </a:solidFill>
                <a:latin typeface="Garamond"/>
                <a:cs typeface="Arial" pitchFamily="34" charset="0"/>
              </a:rPr>
              <a:t>, за </a:t>
            </a:r>
            <a:r>
              <a:rPr lang="ru-RU" sz="2000" dirty="0" err="1">
                <a:solidFill>
                  <a:schemeClr val="tx1"/>
                </a:solidFill>
                <a:latin typeface="Garamond"/>
                <a:cs typeface="Arial" pitchFamily="34" charset="0"/>
              </a:rPr>
              <a:t>якою</a:t>
            </a:r>
            <a:r>
              <a:rPr lang="ru-RU" sz="2000" dirty="0">
                <a:solidFill>
                  <a:schemeClr val="tx1"/>
                </a:solidFill>
                <a:latin typeface="Garamond"/>
                <a:cs typeface="Arial" pitchFamily="34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Garamond"/>
                <a:cs typeface="Arial" pitchFamily="34" charset="0"/>
              </a:rPr>
              <a:t>навчається</a:t>
            </a:r>
            <a:r>
              <a:rPr lang="ru-RU" sz="2000" dirty="0">
                <a:solidFill>
                  <a:schemeClr val="tx1"/>
                </a:solidFill>
                <a:latin typeface="Garamond"/>
                <a:cs typeface="Arial" pitchFamily="34" charset="0"/>
              </a:rPr>
              <a:t> весь </a:t>
            </a:r>
            <a:r>
              <a:rPr lang="ru-RU" sz="2000" dirty="0" err="1">
                <a:solidFill>
                  <a:schemeClr val="tx1"/>
                </a:solidFill>
                <a:latin typeface="Garamond"/>
                <a:cs typeface="Arial" pitchFamily="34" charset="0"/>
              </a:rPr>
              <a:t>клас</a:t>
            </a:r>
            <a:endParaRPr lang="ru-RU" sz="2000" dirty="0">
              <a:solidFill>
                <a:schemeClr val="tx1"/>
              </a:solidFill>
              <a:latin typeface="Garamond"/>
              <a:cs typeface="Arial" pitchFamily="34" charset="0"/>
            </a:endParaRPr>
          </a:p>
          <a:p>
            <a:pPr lvl="0" defTabSz="914400" latinLnBrk="1">
              <a:lnSpc>
                <a:spcPct val="150000"/>
              </a:lnSpc>
              <a:spcBef>
                <a:spcPct val="20000"/>
              </a:spcBef>
              <a:buFont typeface="Wingdings" pitchFamily="2" charset="2"/>
              <a:buChar char="ü"/>
            </a:pPr>
            <a:r>
              <a:rPr lang="ru-RU" sz="2000" dirty="0" err="1">
                <a:solidFill>
                  <a:schemeClr val="tx1"/>
                </a:solidFill>
                <a:latin typeface="Garamond"/>
                <a:cs typeface="Arial" pitchFamily="34" charset="0"/>
              </a:rPr>
              <a:t>Необхідні</a:t>
            </a:r>
            <a:r>
              <a:rPr lang="ru-RU" sz="2000" dirty="0">
                <a:solidFill>
                  <a:schemeClr val="tx1"/>
                </a:solidFill>
                <a:latin typeface="Garamond"/>
                <a:cs typeface="Arial" pitchFamily="34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Garamond"/>
                <a:cs typeface="Arial" pitchFamily="34" charset="0"/>
              </a:rPr>
              <a:t>адаптації</a:t>
            </a:r>
            <a:r>
              <a:rPr lang="ru-RU" sz="2000" dirty="0">
                <a:solidFill>
                  <a:schemeClr val="tx1"/>
                </a:solidFill>
                <a:latin typeface="Garamond"/>
                <a:cs typeface="Arial" pitchFamily="34" charset="0"/>
              </a:rPr>
              <a:t> для кожного </a:t>
            </a:r>
            <a:r>
              <a:rPr lang="ru-RU" sz="2000" dirty="0" err="1">
                <a:solidFill>
                  <a:schemeClr val="tx1"/>
                </a:solidFill>
                <a:latin typeface="Garamond"/>
                <a:cs typeface="Arial" pitchFamily="34" charset="0"/>
              </a:rPr>
              <a:t>учня</a:t>
            </a:r>
            <a:r>
              <a:rPr lang="ru-RU" sz="2000" dirty="0">
                <a:solidFill>
                  <a:schemeClr val="tx1"/>
                </a:solidFill>
                <a:latin typeface="Garamond"/>
                <a:cs typeface="Arial" pitchFamily="34" charset="0"/>
              </a:rPr>
              <a:t> з ООП</a:t>
            </a:r>
          </a:p>
          <a:p>
            <a:pPr lvl="0" defTabSz="914400" latinLnBrk="1">
              <a:lnSpc>
                <a:spcPct val="150000"/>
              </a:lnSpc>
              <a:spcBef>
                <a:spcPct val="20000"/>
              </a:spcBef>
              <a:buFont typeface="Wingdings" pitchFamily="2" charset="2"/>
              <a:buChar char="ü"/>
            </a:pPr>
            <a:r>
              <a:rPr lang="ru-RU" sz="2000" dirty="0" err="1">
                <a:solidFill>
                  <a:schemeClr val="tx1"/>
                </a:solidFill>
                <a:latin typeface="Garamond"/>
                <a:cs typeface="Arial" pitchFamily="34" charset="0"/>
              </a:rPr>
              <a:t>Зміст</a:t>
            </a:r>
            <a:r>
              <a:rPr lang="ru-RU" sz="2000" dirty="0">
                <a:solidFill>
                  <a:schemeClr val="tx1"/>
                </a:solidFill>
                <a:latin typeface="Garamond"/>
                <a:cs typeface="Arial" pitchFamily="34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Garamond"/>
                <a:cs typeface="Arial" pitchFamily="34" charset="0"/>
              </a:rPr>
              <a:t>модифікованої</a:t>
            </a:r>
            <a:r>
              <a:rPr lang="ru-RU" sz="2000" dirty="0">
                <a:solidFill>
                  <a:schemeClr val="tx1"/>
                </a:solidFill>
                <a:latin typeface="Garamond"/>
                <a:cs typeface="Arial" pitchFamily="34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Garamond"/>
                <a:cs typeface="Arial" pitchFamily="34" charset="0"/>
              </a:rPr>
              <a:t>навчальної</a:t>
            </a:r>
            <a:r>
              <a:rPr lang="ru-RU" sz="2000" dirty="0">
                <a:solidFill>
                  <a:schemeClr val="tx1"/>
                </a:solidFill>
                <a:latin typeface="Garamond"/>
                <a:cs typeface="Arial" pitchFamily="34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Garamond"/>
                <a:cs typeface="Arial" pitchFamily="34" charset="0"/>
              </a:rPr>
              <a:t>програми</a:t>
            </a:r>
            <a:r>
              <a:rPr lang="ru-RU" sz="2000" dirty="0">
                <a:solidFill>
                  <a:schemeClr val="tx1"/>
                </a:solidFill>
                <a:latin typeface="Garamond"/>
                <a:cs typeface="Arial" pitchFamily="34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Garamond"/>
                <a:cs typeface="Arial" pitchFamily="34" charset="0"/>
              </a:rPr>
              <a:t>учня</a:t>
            </a:r>
            <a:r>
              <a:rPr lang="ru-RU" sz="2000" dirty="0">
                <a:solidFill>
                  <a:schemeClr val="tx1"/>
                </a:solidFill>
                <a:latin typeface="Garamond"/>
                <a:cs typeface="Arial" pitchFamily="34" charset="0"/>
              </a:rPr>
              <a:t> (</a:t>
            </a:r>
            <a:r>
              <a:rPr lang="ru-RU" sz="2000" dirty="0" err="1">
                <a:solidFill>
                  <a:schemeClr val="tx1"/>
                </a:solidFill>
                <a:latin typeface="Garamond"/>
                <a:cs typeface="Arial" pitchFamily="34" charset="0"/>
              </a:rPr>
              <a:t>якщо</a:t>
            </a:r>
            <a:r>
              <a:rPr lang="ru-RU" sz="2000" dirty="0">
                <a:solidFill>
                  <a:schemeClr val="tx1"/>
                </a:solidFill>
                <a:latin typeface="Garamond"/>
                <a:cs typeface="Arial" pitchFamily="34" charset="0"/>
              </a:rPr>
              <a:t> є)</a:t>
            </a:r>
          </a:p>
          <a:p>
            <a:pPr lvl="0" defTabSz="914400" latinLnBrk="1">
              <a:lnSpc>
                <a:spcPct val="150000"/>
              </a:lnSpc>
              <a:spcBef>
                <a:spcPct val="20000"/>
              </a:spcBef>
              <a:buFont typeface="Wingdings" pitchFamily="2" charset="2"/>
              <a:buChar char="ü"/>
            </a:pPr>
            <a:r>
              <a:rPr lang="ru-RU" sz="2000" dirty="0" err="1">
                <a:solidFill>
                  <a:schemeClr val="tx1"/>
                </a:solidFill>
                <a:latin typeface="Garamond"/>
                <a:cs typeface="Arial" pitchFamily="34" charset="0"/>
              </a:rPr>
              <a:t>Зміст</a:t>
            </a:r>
            <a:r>
              <a:rPr lang="ru-RU" sz="2000" dirty="0">
                <a:solidFill>
                  <a:schemeClr val="tx1"/>
                </a:solidFill>
                <a:latin typeface="Garamond"/>
                <a:cs typeface="Arial" pitchFamily="34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Garamond"/>
                <a:cs typeface="Arial" pitchFamily="34" charset="0"/>
              </a:rPr>
              <a:t>навчальної</a:t>
            </a:r>
            <a:r>
              <a:rPr lang="ru-RU" sz="2000" dirty="0">
                <a:solidFill>
                  <a:schemeClr val="tx1"/>
                </a:solidFill>
                <a:latin typeface="Garamond"/>
                <a:cs typeface="Arial" pitchFamily="34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Garamond"/>
                <a:cs typeface="Arial" pitchFamily="34" charset="0"/>
              </a:rPr>
              <a:t>програми</a:t>
            </a:r>
            <a:r>
              <a:rPr lang="ru-RU" sz="2000" dirty="0">
                <a:solidFill>
                  <a:schemeClr val="tx1"/>
                </a:solidFill>
                <a:latin typeface="Garamond"/>
                <a:cs typeface="Arial" pitchFamily="34" charset="0"/>
              </a:rPr>
              <a:t> з </a:t>
            </a:r>
            <a:r>
              <a:rPr lang="ru-RU" sz="2000" dirty="0" err="1">
                <a:solidFill>
                  <a:schemeClr val="tx1"/>
                </a:solidFill>
                <a:latin typeface="Garamond"/>
                <a:cs typeface="Arial" pitchFamily="34" charset="0"/>
              </a:rPr>
              <a:t>предметів</a:t>
            </a:r>
            <a:r>
              <a:rPr lang="ru-RU" sz="2000" dirty="0">
                <a:solidFill>
                  <a:schemeClr val="tx1"/>
                </a:solidFill>
                <a:latin typeface="Garamond"/>
                <a:cs typeface="Arial" pitchFamily="34" charset="0"/>
              </a:rPr>
              <a:t>, </a:t>
            </a:r>
            <a:r>
              <a:rPr lang="ru-RU" sz="2000" dirty="0" err="1">
                <a:solidFill>
                  <a:schemeClr val="tx1"/>
                </a:solidFill>
                <a:latin typeface="Garamond"/>
                <a:cs typeface="Arial" pitchFamily="34" charset="0"/>
              </a:rPr>
              <a:t>складеної</a:t>
            </a:r>
            <a:r>
              <a:rPr lang="ru-RU" sz="2000" dirty="0">
                <a:solidFill>
                  <a:schemeClr val="tx1"/>
                </a:solidFill>
                <a:latin typeface="Garamond"/>
                <a:cs typeface="Arial" pitchFamily="34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Garamond"/>
                <a:cs typeface="Arial" pitchFamily="34" charset="0"/>
              </a:rPr>
              <a:t>вчителем</a:t>
            </a:r>
            <a:r>
              <a:rPr lang="ru-RU" sz="2000" dirty="0">
                <a:solidFill>
                  <a:schemeClr val="tx1"/>
                </a:solidFill>
                <a:latin typeface="Garamond"/>
                <a:cs typeface="Arial" pitchFamily="34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Garamond"/>
                <a:cs typeface="Arial" pitchFamily="34" charset="0"/>
              </a:rPr>
              <a:t>класу</a:t>
            </a:r>
            <a:r>
              <a:rPr lang="ru-RU" sz="2000" dirty="0">
                <a:solidFill>
                  <a:schemeClr val="tx1"/>
                </a:solidFill>
                <a:latin typeface="Garamond"/>
                <a:cs typeface="Arial" pitchFamily="34" charset="0"/>
              </a:rPr>
              <a:t> для роботи з </a:t>
            </a:r>
            <a:r>
              <a:rPr lang="ru-RU" sz="2000" dirty="0" err="1">
                <a:solidFill>
                  <a:schemeClr val="tx1"/>
                </a:solidFill>
                <a:latin typeface="Garamond"/>
                <a:cs typeface="Arial" pitchFamily="34" charset="0"/>
              </a:rPr>
              <a:t>усіма</a:t>
            </a:r>
            <a:r>
              <a:rPr lang="ru-RU" sz="2000" dirty="0">
                <a:solidFill>
                  <a:schemeClr val="tx1"/>
                </a:solidFill>
                <a:latin typeface="Garamond"/>
                <a:cs typeface="Arial" pitchFamily="34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Garamond"/>
                <a:cs typeface="Arial" pitchFamily="34" charset="0"/>
              </a:rPr>
              <a:t>учнями</a:t>
            </a:r>
            <a:endParaRPr lang="ru-RU" sz="2000" dirty="0">
              <a:solidFill>
                <a:schemeClr val="tx1"/>
              </a:solidFill>
              <a:latin typeface="Garamond"/>
              <a:cs typeface="Arial" pitchFamily="34" charset="0"/>
            </a:endParaRPr>
          </a:p>
          <a:p>
            <a:pPr lvl="0" defTabSz="914400" latinLnBrk="1">
              <a:lnSpc>
                <a:spcPct val="150000"/>
              </a:lnSpc>
              <a:spcBef>
                <a:spcPct val="20000"/>
              </a:spcBef>
              <a:buFont typeface="Wingdings" pitchFamily="2" charset="2"/>
              <a:buChar char="ü"/>
            </a:pPr>
            <a:r>
              <a:rPr lang="ru-RU" sz="2000" dirty="0" err="1">
                <a:solidFill>
                  <a:schemeClr val="tx1"/>
                </a:solidFill>
                <a:latin typeface="Garamond"/>
                <a:cs typeface="Arial" pitchFamily="34" charset="0"/>
              </a:rPr>
              <a:t>Зміст</a:t>
            </a:r>
            <a:r>
              <a:rPr lang="ru-RU" sz="2000" dirty="0">
                <a:solidFill>
                  <a:schemeClr val="tx1"/>
                </a:solidFill>
                <a:latin typeface="Garamond"/>
                <a:cs typeface="Arial" pitchFamily="34" charset="0"/>
              </a:rPr>
              <a:t> календарно-</a:t>
            </a:r>
            <a:r>
              <a:rPr lang="ru-RU" sz="2000" dirty="0" err="1">
                <a:solidFill>
                  <a:schemeClr val="tx1"/>
                </a:solidFill>
                <a:latin typeface="Garamond"/>
                <a:cs typeface="Arial" pitchFamily="34" charset="0"/>
              </a:rPr>
              <a:t>тематичного</a:t>
            </a:r>
            <a:r>
              <a:rPr lang="ru-RU" sz="2000" dirty="0">
                <a:solidFill>
                  <a:schemeClr val="tx1"/>
                </a:solidFill>
                <a:latin typeface="Garamond"/>
                <a:cs typeface="Arial" pitchFamily="34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Garamond"/>
                <a:cs typeface="Arial" pitchFamily="34" charset="0"/>
              </a:rPr>
              <a:t>планування</a:t>
            </a:r>
            <a:r>
              <a:rPr lang="ru-RU" sz="2000" dirty="0">
                <a:solidFill>
                  <a:schemeClr val="tx1"/>
                </a:solidFill>
                <a:latin typeface="Garamond"/>
                <a:cs typeface="Arial" pitchFamily="34" charset="0"/>
              </a:rPr>
              <a:t> з </a:t>
            </a:r>
            <a:r>
              <a:rPr lang="ru-RU" sz="2000" dirty="0" err="1">
                <a:solidFill>
                  <a:schemeClr val="tx1"/>
                </a:solidFill>
                <a:latin typeface="Garamond"/>
                <a:cs typeface="Arial" pitchFamily="34" charset="0"/>
              </a:rPr>
              <a:t>предметів</a:t>
            </a:r>
            <a:endParaRPr lang="ru-RU" sz="2000" dirty="0">
              <a:solidFill>
                <a:schemeClr val="tx1"/>
              </a:solidFill>
              <a:latin typeface="Garamond"/>
              <a:cs typeface="Arial" pitchFamily="34" charset="0"/>
            </a:endParaRPr>
          </a:p>
          <a:p>
            <a:pPr lvl="0" defTabSz="914400" latinLnBrk="1">
              <a:lnSpc>
                <a:spcPct val="150000"/>
              </a:lnSpc>
              <a:spcBef>
                <a:spcPct val="20000"/>
              </a:spcBef>
              <a:buFont typeface="Wingdings" pitchFamily="2" charset="2"/>
              <a:buChar char="ü"/>
            </a:pPr>
            <a:r>
              <a:rPr lang="ru-RU" sz="2000" b="1" dirty="0" err="1">
                <a:solidFill>
                  <a:schemeClr val="tx1"/>
                </a:solidFill>
                <a:latin typeface="Garamond"/>
                <a:cs typeface="Arial" pitchFamily="34" charset="0"/>
              </a:rPr>
              <a:t>Зміст</a:t>
            </a:r>
            <a:r>
              <a:rPr lang="ru-RU" sz="2000" b="1" dirty="0">
                <a:solidFill>
                  <a:schemeClr val="tx1"/>
                </a:solidFill>
                <a:latin typeface="Garamond"/>
                <a:cs typeface="Arial" pitchFamily="34" charset="0"/>
              </a:rPr>
              <a:t> кожного уроку, на </a:t>
            </a:r>
            <a:r>
              <a:rPr lang="ru-RU" sz="2000" b="1" dirty="0" err="1">
                <a:solidFill>
                  <a:schemeClr val="tx1"/>
                </a:solidFill>
                <a:latin typeface="Garamond"/>
                <a:cs typeface="Arial" pitchFamily="34" charset="0"/>
              </a:rPr>
              <a:t>якому</a:t>
            </a:r>
            <a:r>
              <a:rPr lang="ru-RU" sz="2000" b="1" dirty="0">
                <a:solidFill>
                  <a:schemeClr val="tx1"/>
                </a:solidFill>
                <a:latin typeface="Garamond"/>
                <a:cs typeface="Arial" pitchFamily="34" charset="0"/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latin typeface="Garamond"/>
                <a:cs typeface="Arial" pitchFamily="34" charset="0"/>
              </a:rPr>
              <a:t>присутні</a:t>
            </a:r>
            <a:r>
              <a:rPr lang="ru-RU" sz="2000" b="1" dirty="0">
                <a:solidFill>
                  <a:schemeClr val="tx1"/>
                </a:solidFill>
                <a:latin typeface="Garamond"/>
                <a:cs typeface="Arial" pitchFamily="34" charset="0"/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latin typeface="Garamond"/>
                <a:cs typeface="Arial" pitchFamily="34" charset="0"/>
              </a:rPr>
              <a:t>учні</a:t>
            </a:r>
            <a:r>
              <a:rPr lang="ru-RU" sz="2000" b="1" dirty="0">
                <a:solidFill>
                  <a:schemeClr val="tx1"/>
                </a:solidFill>
                <a:latin typeface="Garamond"/>
                <a:cs typeface="Arial" pitchFamily="34" charset="0"/>
              </a:rPr>
              <a:t> з ООП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552764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260649"/>
            <a:ext cx="7886700" cy="1152127"/>
          </a:xfrm>
        </p:spPr>
        <p:txBody>
          <a:bodyPr>
            <a:normAutofit fontScale="90000"/>
          </a:bodyPr>
          <a:lstStyle/>
          <a:p>
            <a:pPr algn="ctr"/>
            <a:r>
              <a:rPr lang="uk-UA" sz="48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Список використаних джерел</a:t>
            </a:r>
            <a:endParaRPr lang="uk-UA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7544" y="1556792"/>
            <a:ext cx="8280920" cy="4968552"/>
          </a:xfrm>
        </p:spPr>
        <p:txBody>
          <a:bodyPr>
            <a:normAutofit/>
          </a:bodyPr>
          <a:lstStyle/>
          <a:p>
            <a:r>
              <a:rPr lang="uk-U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Асистент </a:t>
            </a:r>
            <a:r>
              <a:rPr lang="uk-U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вчителя у закладі загальної середньої освіти з інклюзивною формою навчання: навчально-методичний посібник / А. А. </a:t>
            </a:r>
            <a:r>
              <a:rPr lang="uk-UA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Колупаєва</a:t>
            </a:r>
            <a:r>
              <a:rPr lang="uk-U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ін. — Харків : Видавництво «Ранок», 2019. — 216 с</a:t>
            </a:r>
            <a:r>
              <a:rPr lang="uk-U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uk-U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Організаційні </a:t>
            </a:r>
            <a:r>
              <a:rPr lang="uk-U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засади діяльності асистента вчителя в інклюзивному класі : метод. </a:t>
            </a:r>
            <a:r>
              <a:rPr lang="uk-UA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посіб</a:t>
            </a:r>
            <a:r>
              <a:rPr lang="uk-U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/ уклад. : О. В. </a:t>
            </a:r>
            <a:r>
              <a:rPr lang="uk-UA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Коган</a:t>
            </a:r>
            <a:r>
              <a:rPr lang="uk-U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ін. Харків : «Друкарня Мадрид», 2019. 110 с</a:t>
            </a:r>
            <a:r>
              <a:rPr lang="uk-U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uk-U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sz="2400" dirty="0">
                <a:hlinkClick r:id="rId2"/>
              </a:rPr>
              <a:t>https://</a:t>
            </a:r>
            <a:r>
              <a:rPr lang="en-US" sz="2400" dirty="0" smtClean="0">
                <a:hlinkClick r:id="rId2"/>
              </a:rPr>
              <a:t>mon.gov.ua</a:t>
            </a:r>
            <a:endParaRPr lang="uk-UA" sz="2400" dirty="0" smtClean="0"/>
          </a:p>
          <a:p>
            <a:r>
              <a:rPr lang="uk-U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Презентація </a:t>
            </a:r>
            <a:r>
              <a:rPr lang="uk-UA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Малікової</a:t>
            </a:r>
            <a:r>
              <a:rPr lang="uk-U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Ольги «Співпраця асистента вчителя і вчителя: як налагодити якісну співпрацю».</a:t>
            </a:r>
            <a:endParaRPr lang="uk-UA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65025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C544ABC4-9F29-43B1-9539-0B0B0728F8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692696"/>
            <a:ext cx="7886700" cy="1944216"/>
          </a:xfrm>
        </p:spPr>
        <p:txBody>
          <a:bodyPr>
            <a:normAutofit fontScale="90000"/>
          </a:bodyPr>
          <a:lstStyle/>
          <a:p>
            <a:pPr algn="ctr"/>
            <a:r>
              <a:rPr lang="uk-UA" sz="4000" b="1" dirty="0">
                <a:solidFill>
                  <a:srgbClr val="AC956E">
                    <a:lumMod val="75000"/>
                  </a:srgbClr>
                </a:solidFill>
                <a:latin typeface="Impact"/>
              </a:rPr>
              <a:t>Педагогічна діяльність асистента вчителя регулюється відповідними документами:</a:t>
            </a:r>
            <a:r>
              <a:rPr lang="ru-RU" sz="4000" b="1" dirty="0">
                <a:solidFill>
                  <a:prstClr val="black">
                    <a:lumMod val="85000"/>
                    <a:lumOff val="15000"/>
                  </a:prstClr>
                </a:solidFill>
                <a:latin typeface="Impact"/>
              </a:rPr>
              <a:t/>
            </a:r>
            <a:br>
              <a:rPr lang="ru-RU" sz="4000" b="1" dirty="0">
                <a:solidFill>
                  <a:prstClr val="black">
                    <a:lumMod val="85000"/>
                    <a:lumOff val="15000"/>
                  </a:prstClr>
                </a:solidFill>
                <a:latin typeface="Impact"/>
              </a:rPr>
            </a:br>
            <a:endParaRPr lang="ru-RU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837DE6E0-CCBD-40F2-A696-E73E12E1DE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7543" y="2420888"/>
            <a:ext cx="8352929" cy="4104456"/>
          </a:xfrm>
        </p:spPr>
        <p:txBody>
          <a:bodyPr/>
          <a:lstStyle/>
          <a:p>
            <a:pPr marL="274320" lvl="0" indent="-274320" defTabSz="914400">
              <a:lnSpc>
                <a:spcPct val="100000"/>
              </a:lnSpc>
              <a:spcBef>
                <a:spcPct val="20000"/>
              </a:spcBef>
              <a:buClr>
                <a:srgbClr val="AD0101"/>
              </a:buClr>
              <a:buFont typeface="Arial" pitchFamily="34" charset="0"/>
              <a:buChar char="•"/>
            </a:pPr>
            <a:r>
              <a:rPr lang="uk-UA" sz="2200" b="1" dirty="0">
                <a:solidFill>
                  <a:schemeClr val="tx1"/>
                </a:solidFill>
                <a:latin typeface="Times New Roman"/>
              </a:rPr>
              <a:t>Лист Міністерства освіти і науки, молоді та спорту від 25.09.2012 року № 1/9-675 „Щодо посадових обов’язків асистента вчителя”;</a:t>
            </a:r>
            <a:endParaRPr lang="ru-RU" sz="2200" b="1" dirty="0">
              <a:solidFill>
                <a:schemeClr val="tx1"/>
              </a:solidFill>
              <a:latin typeface="Times New Roman"/>
            </a:endParaRPr>
          </a:p>
          <a:p>
            <a:pPr marL="274320" lvl="0" indent="-274320" defTabSz="914400">
              <a:lnSpc>
                <a:spcPct val="100000"/>
              </a:lnSpc>
              <a:spcBef>
                <a:spcPct val="20000"/>
              </a:spcBef>
              <a:buClr>
                <a:srgbClr val="AD0101"/>
              </a:buClr>
              <a:buFont typeface="Arial" pitchFamily="34" charset="0"/>
              <a:buChar char="•"/>
            </a:pPr>
            <a:r>
              <a:rPr lang="uk-UA" sz="2200" b="1" dirty="0">
                <a:solidFill>
                  <a:schemeClr val="tx1"/>
                </a:solidFill>
                <a:latin typeface="Times New Roman"/>
              </a:rPr>
              <a:t>Лист Міністерства освіти і науки, молоді та спорту від 28.09.2012 року № 1/9-694 „Щодо введення посади вихователя (асистента вчителя) у загальноосвітніх навчальних закладах з інклюзивним навчанням”;</a:t>
            </a:r>
            <a:endParaRPr lang="ru-RU" sz="2200" b="1" dirty="0">
              <a:solidFill>
                <a:schemeClr val="tx1"/>
              </a:solidFill>
              <a:latin typeface="Times New Roman"/>
            </a:endParaRPr>
          </a:p>
          <a:p>
            <a:pPr marL="274320" lvl="0" indent="-274320" algn="just" defTabSz="914400">
              <a:lnSpc>
                <a:spcPct val="100000"/>
              </a:lnSpc>
              <a:spcBef>
                <a:spcPct val="20000"/>
              </a:spcBef>
              <a:buClr>
                <a:srgbClr val="AD0101"/>
              </a:buClr>
              <a:buFont typeface="Arial" pitchFamily="34" charset="0"/>
              <a:buChar char="•"/>
              <a:defRPr/>
            </a:pPr>
            <a:r>
              <a:rPr lang="ru-RU" sz="2200" b="1" dirty="0" err="1">
                <a:solidFill>
                  <a:schemeClr val="tx1"/>
                </a:solidFill>
                <a:latin typeface="Times New Roman"/>
              </a:rPr>
              <a:t>Державний</a:t>
            </a:r>
            <a:r>
              <a:rPr lang="ru-RU" sz="2200" b="1" dirty="0">
                <a:solidFill>
                  <a:schemeClr val="tx1"/>
                </a:solidFill>
                <a:latin typeface="Times New Roman"/>
              </a:rPr>
              <a:t> </a:t>
            </a:r>
            <a:r>
              <a:rPr lang="ru-RU" sz="2200" b="1" dirty="0" err="1">
                <a:solidFill>
                  <a:schemeClr val="tx1"/>
                </a:solidFill>
                <a:latin typeface="Times New Roman"/>
              </a:rPr>
              <a:t>Класифікатор</a:t>
            </a:r>
            <a:r>
              <a:rPr lang="ru-RU" sz="2200" b="1" dirty="0">
                <a:solidFill>
                  <a:schemeClr val="tx1"/>
                </a:solidFill>
                <a:latin typeface="Times New Roman"/>
              </a:rPr>
              <a:t> </a:t>
            </a:r>
            <a:r>
              <a:rPr lang="ru-RU" sz="2200" b="1" dirty="0" err="1">
                <a:solidFill>
                  <a:schemeClr val="tx1"/>
                </a:solidFill>
                <a:latin typeface="Times New Roman"/>
              </a:rPr>
              <a:t>професій</a:t>
            </a:r>
            <a:r>
              <a:rPr lang="ru-RU" sz="2200" b="1" dirty="0">
                <a:solidFill>
                  <a:schemeClr val="tx1"/>
                </a:solidFill>
                <a:latin typeface="Times New Roman"/>
              </a:rPr>
              <a:t> (</a:t>
            </a:r>
            <a:r>
              <a:rPr lang="uk-UA" sz="2200" b="1" dirty="0">
                <a:solidFill>
                  <a:schemeClr val="tx1"/>
                </a:solidFill>
                <a:latin typeface="Times New Roman"/>
              </a:rPr>
              <a:t>н</a:t>
            </a:r>
            <a:r>
              <a:rPr lang="ru-RU" sz="2200" b="1" dirty="0" err="1">
                <a:solidFill>
                  <a:schemeClr val="tx1"/>
                </a:solidFill>
                <a:latin typeface="Times New Roman"/>
              </a:rPr>
              <a:t>аказ</a:t>
            </a:r>
            <a:r>
              <a:rPr lang="ru-RU" sz="2200" b="1" dirty="0">
                <a:solidFill>
                  <a:schemeClr val="tx1"/>
                </a:solidFill>
                <a:latin typeface="Times New Roman"/>
              </a:rPr>
              <a:t> </a:t>
            </a:r>
            <a:r>
              <a:rPr lang="ru-RU" sz="2200" b="1" dirty="0" err="1">
                <a:solidFill>
                  <a:schemeClr val="tx1"/>
                </a:solidFill>
                <a:latin typeface="Times New Roman"/>
              </a:rPr>
              <a:t>Держспоживстандарту</a:t>
            </a:r>
            <a:r>
              <a:rPr lang="ru-RU" sz="2200" b="1" dirty="0">
                <a:solidFill>
                  <a:schemeClr val="tx1"/>
                </a:solidFill>
                <a:latin typeface="Times New Roman"/>
              </a:rPr>
              <a:t> </a:t>
            </a:r>
            <a:r>
              <a:rPr lang="ru-RU" sz="2200" b="1" dirty="0" err="1">
                <a:solidFill>
                  <a:schemeClr val="tx1"/>
                </a:solidFill>
                <a:latin typeface="Times New Roman"/>
              </a:rPr>
              <a:t>від</a:t>
            </a:r>
            <a:r>
              <a:rPr lang="ru-RU" sz="2200" b="1" dirty="0">
                <a:solidFill>
                  <a:schemeClr val="tx1"/>
                </a:solidFill>
                <a:latin typeface="Times New Roman"/>
              </a:rPr>
              <a:t> 28.07.2010 №327</a:t>
            </a:r>
            <a:r>
              <a:rPr lang="en-US" sz="2200" b="1" dirty="0">
                <a:solidFill>
                  <a:schemeClr val="tx1"/>
                </a:solidFill>
                <a:latin typeface="Times New Roman"/>
              </a:rPr>
              <a:t>)</a:t>
            </a:r>
            <a:r>
              <a:rPr lang="uk-UA" sz="2200" b="1" dirty="0">
                <a:solidFill>
                  <a:schemeClr val="tx1"/>
                </a:solidFill>
                <a:latin typeface="Times New Roman"/>
              </a:rPr>
              <a:t>; п</a:t>
            </a:r>
            <a:r>
              <a:rPr lang="ru-RU" sz="2200" b="1" dirty="0">
                <a:solidFill>
                  <a:schemeClr val="tx1"/>
                </a:solidFill>
                <a:latin typeface="Times New Roman"/>
              </a:rPr>
              <a:t>осада «Асистент </a:t>
            </a:r>
            <a:r>
              <a:rPr lang="ru-RU" sz="2200" b="1" dirty="0" err="1">
                <a:solidFill>
                  <a:schemeClr val="tx1"/>
                </a:solidFill>
                <a:latin typeface="Times New Roman"/>
              </a:rPr>
              <a:t>вчителя</a:t>
            </a:r>
            <a:r>
              <a:rPr lang="ru-RU" sz="2200" b="1" dirty="0">
                <a:solidFill>
                  <a:schemeClr val="tx1"/>
                </a:solidFill>
                <a:latin typeface="Times New Roman"/>
              </a:rPr>
              <a:t> </a:t>
            </a:r>
            <a:r>
              <a:rPr lang="ru-RU" sz="2200" b="1" dirty="0" err="1">
                <a:solidFill>
                  <a:schemeClr val="tx1"/>
                </a:solidFill>
                <a:latin typeface="Times New Roman"/>
              </a:rPr>
              <a:t>інклюзивного</a:t>
            </a:r>
            <a:r>
              <a:rPr lang="ru-RU" sz="2200" b="1" dirty="0">
                <a:solidFill>
                  <a:schemeClr val="tx1"/>
                </a:solidFill>
                <a:latin typeface="Times New Roman"/>
              </a:rPr>
              <a:t> </a:t>
            </a:r>
            <a:r>
              <a:rPr lang="ru-RU" sz="2200" b="1" dirty="0" err="1">
                <a:solidFill>
                  <a:schemeClr val="tx1"/>
                </a:solidFill>
                <a:latin typeface="Times New Roman"/>
              </a:rPr>
              <a:t>навчання</a:t>
            </a:r>
            <a:r>
              <a:rPr lang="ru-RU" sz="2200" b="1" dirty="0">
                <a:solidFill>
                  <a:schemeClr val="tx1"/>
                </a:solidFill>
                <a:latin typeface="Times New Roman"/>
              </a:rPr>
              <a:t>»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284836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17A7D4CE-525D-4B6B-9976-BF197DC5EF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260649"/>
            <a:ext cx="7886700" cy="1872207"/>
          </a:xfrm>
        </p:spPr>
        <p:txBody>
          <a:bodyPr/>
          <a:lstStyle/>
          <a:p>
            <a:pPr algn="ctr"/>
            <a:r>
              <a:rPr lang="uk-UA" sz="2800" b="1" dirty="0">
                <a:solidFill>
                  <a:srgbClr val="AC956E">
                    <a:lumMod val="75000"/>
                  </a:srgbClr>
                </a:solidFill>
                <a:latin typeface="Impact"/>
              </a:rPr>
              <a:t>Педагогічна діяльність асистента вчителя регулюється відповідними документами:</a:t>
            </a:r>
            <a:r>
              <a:rPr lang="ru-RU" sz="4900" b="1" dirty="0">
                <a:solidFill>
                  <a:prstClr val="black">
                    <a:lumMod val="85000"/>
                    <a:lumOff val="15000"/>
                  </a:prstClr>
                </a:solidFill>
                <a:latin typeface="Impact"/>
              </a:rPr>
              <a:t/>
            </a:r>
            <a:br>
              <a:rPr lang="ru-RU" sz="4900" b="1" dirty="0">
                <a:solidFill>
                  <a:prstClr val="black">
                    <a:lumMod val="85000"/>
                    <a:lumOff val="15000"/>
                  </a:prstClr>
                </a:solidFill>
                <a:latin typeface="Impact"/>
              </a:rPr>
            </a:br>
            <a:endParaRPr lang="ru-RU" dirty="0"/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D530244B-F8EC-43D9-9EC5-2AFB9EFEF8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1772816"/>
            <a:ext cx="7886700" cy="4680520"/>
          </a:xfrm>
        </p:spPr>
        <p:txBody>
          <a:bodyPr>
            <a:normAutofit fontScale="92500" lnSpcReduction="10000"/>
          </a:bodyPr>
          <a:lstStyle/>
          <a:p>
            <a:pPr marL="368300" lvl="0" indent="-285750" algn="just" defTabSz="914400">
              <a:lnSpc>
                <a:spcPct val="100000"/>
              </a:lnSpc>
              <a:spcBef>
                <a:spcPct val="20000"/>
              </a:spcBef>
              <a:buClr>
                <a:srgbClr val="993300"/>
              </a:buClr>
              <a:buFont typeface="Wingdings" panose="05000000000000000000" pitchFamily="2" charset="2"/>
              <a:buChar char="Ø"/>
              <a:defRPr/>
            </a:pPr>
            <a:r>
              <a:rPr lang="ru-RU" sz="1900" b="1" dirty="0">
                <a:solidFill>
                  <a:schemeClr val="tx1"/>
                </a:solidFill>
                <a:latin typeface="Times New Roman"/>
              </a:rPr>
              <a:t>Посада </a:t>
            </a:r>
            <a:r>
              <a:rPr lang="ru-RU" sz="1900" b="1" dirty="0" err="1">
                <a:solidFill>
                  <a:schemeClr val="tx1"/>
                </a:solidFill>
                <a:latin typeface="Times New Roman"/>
              </a:rPr>
              <a:t>асистента</a:t>
            </a:r>
            <a:r>
              <a:rPr lang="ru-RU" sz="1900" b="1" dirty="0">
                <a:solidFill>
                  <a:schemeClr val="tx1"/>
                </a:solidFill>
                <a:latin typeface="Times New Roman"/>
              </a:rPr>
              <a:t> </a:t>
            </a:r>
            <a:r>
              <a:rPr lang="ru-RU" sz="1900" b="1" dirty="0" err="1">
                <a:solidFill>
                  <a:schemeClr val="tx1"/>
                </a:solidFill>
                <a:latin typeface="Times New Roman"/>
              </a:rPr>
              <a:t>вчителя</a:t>
            </a:r>
            <a:r>
              <a:rPr lang="ru-RU" sz="1900" b="1" dirty="0">
                <a:solidFill>
                  <a:schemeClr val="tx1"/>
                </a:solidFill>
                <a:latin typeface="Times New Roman"/>
              </a:rPr>
              <a:t> </a:t>
            </a:r>
            <a:r>
              <a:rPr lang="ru-RU" sz="1900" b="1" dirty="0" err="1">
                <a:solidFill>
                  <a:schemeClr val="tx1"/>
                </a:solidFill>
                <a:latin typeface="Times New Roman"/>
              </a:rPr>
              <a:t>передбачена</a:t>
            </a:r>
            <a:r>
              <a:rPr lang="ru-RU" sz="1900" b="1" dirty="0">
                <a:solidFill>
                  <a:schemeClr val="tx1"/>
                </a:solidFill>
                <a:latin typeface="Times New Roman"/>
              </a:rPr>
              <a:t> „</a:t>
            </a:r>
            <a:r>
              <a:rPr lang="ru-RU" sz="1900" b="1" dirty="0" err="1">
                <a:solidFill>
                  <a:schemeClr val="tx1"/>
                </a:solidFill>
                <a:latin typeface="Times New Roman"/>
              </a:rPr>
              <a:t>Типовими</a:t>
            </a:r>
            <a:r>
              <a:rPr lang="ru-RU" sz="1900" b="1" dirty="0">
                <a:solidFill>
                  <a:schemeClr val="tx1"/>
                </a:solidFill>
                <a:latin typeface="Times New Roman"/>
              </a:rPr>
              <a:t> </a:t>
            </a:r>
            <a:r>
              <a:rPr lang="ru-RU" sz="1900" b="1" dirty="0" err="1">
                <a:solidFill>
                  <a:schemeClr val="tx1"/>
                </a:solidFill>
                <a:latin typeface="Times New Roman"/>
              </a:rPr>
              <a:t>штатними</a:t>
            </a:r>
            <a:r>
              <a:rPr lang="ru-RU" sz="1900" b="1" dirty="0">
                <a:solidFill>
                  <a:schemeClr val="tx1"/>
                </a:solidFill>
                <a:latin typeface="Times New Roman"/>
              </a:rPr>
              <a:t> нормативами </a:t>
            </a:r>
            <a:r>
              <a:rPr lang="ru-RU" sz="1900" b="1" dirty="0" err="1">
                <a:solidFill>
                  <a:schemeClr val="tx1"/>
                </a:solidFill>
                <a:latin typeface="Times New Roman"/>
              </a:rPr>
              <a:t>загальноосвітніх</a:t>
            </a:r>
            <a:r>
              <a:rPr lang="ru-RU" sz="1900" b="1" dirty="0">
                <a:solidFill>
                  <a:schemeClr val="tx1"/>
                </a:solidFill>
                <a:latin typeface="Times New Roman"/>
              </a:rPr>
              <a:t> </a:t>
            </a:r>
            <a:r>
              <a:rPr lang="ru-RU" sz="1900" b="1" dirty="0" err="1">
                <a:solidFill>
                  <a:schemeClr val="tx1"/>
                </a:solidFill>
                <a:latin typeface="Times New Roman"/>
              </a:rPr>
              <a:t>навчальних</a:t>
            </a:r>
            <a:r>
              <a:rPr lang="ru-RU" sz="1900" b="1" dirty="0">
                <a:solidFill>
                  <a:schemeClr val="tx1"/>
                </a:solidFill>
                <a:latin typeface="Times New Roman"/>
              </a:rPr>
              <a:t> </a:t>
            </a:r>
            <a:r>
              <a:rPr lang="ru-RU" sz="1900" b="1" dirty="0" err="1">
                <a:solidFill>
                  <a:schemeClr val="tx1"/>
                </a:solidFill>
                <a:latin typeface="Times New Roman"/>
              </a:rPr>
              <a:t>закладів</a:t>
            </a:r>
            <a:r>
              <a:rPr lang="ru-RU" sz="1900" b="1" dirty="0">
                <a:solidFill>
                  <a:schemeClr val="tx1"/>
                </a:solidFill>
                <a:latin typeface="Times New Roman"/>
              </a:rPr>
              <a:t>”, </a:t>
            </a:r>
            <a:r>
              <a:rPr lang="ru-RU" sz="1900" b="1" dirty="0" err="1">
                <a:solidFill>
                  <a:schemeClr val="tx1"/>
                </a:solidFill>
                <a:latin typeface="Times New Roman"/>
              </a:rPr>
              <a:t>затвердженими</a:t>
            </a:r>
            <a:r>
              <a:rPr lang="ru-RU" sz="1900" b="1" dirty="0">
                <a:solidFill>
                  <a:schemeClr val="tx1"/>
                </a:solidFill>
                <a:latin typeface="Times New Roman"/>
              </a:rPr>
              <a:t> наказом М</a:t>
            </a:r>
            <a:r>
              <a:rPr lang="uk-UA" sz="1900" b="1" dirty="0" err="1">
                <a:solidFill>
                  <a:schemeClr val="tx1"/>
                </a:solidFill>
                <a:latin typeface="Times New Roman"/>
              </a:rPr>
              <a:t>іністерства</a:t>
            </a:r>
            <a:r>
              <a:rPr lang="uk-UA" sz="1900" b="1" dirty="0">
                <a:solidFill>
                  <a:schemeClr val="tx1"/>
                </a:solidFill>
                <a:latin typeface="Times New Roman"/>
              </a:rPr>
              <a:t> освіти і науки,</a:t>
            </a:r>
            <a:r>
              <a:rPr lang="ru-RU" sz="1900" b="1" dirty="0">
                <a:solidFill>
                  <a:schemeClr val="tx1"/>
                </a:solidFill>
                <a:latin typeface="Times New Roman"/>
              </a:rPr>
              <a:t> </a:t>
            </a:r>
            <a:r>
              <a:rPr lang="ru-RU" sz="1900" b="1" dirty="0" err="1">
                <a:solidFill>
                  <a:schemeClr val="tx1"/>
                </a:solidFill>
                <a:latin typeface="Times New Roman"/>
              </a:rPr>
              <a:t>молоді</a:t>
            </a:r>
            <a:r>
              <a:rPr lang="ru-RU" sz="1900" b="1" dirty="0">
                <a:solidFill>
                  <a:schemeClr val="tx1"/>
                </a:solidFill>
                <a:latin typeface="Times New Roman"/>
              </a:rPr>
              <a:t> та  спорту </a:t>
            </a:r>
            <a:r>
              <a:rPr lang="ru-RU" sz="1900" b="1" dirty="0" err="1">
                <a:solidFill>
                  <a:schemeClr val="tx1"/>
                </a:solidFill>
                <a:latin typeface="Times New Roman"/>
              </a:rPr>
              <a:t>України</a:t>
            </a:r>
            <a:r>
              <a:rPr lang="ru-RU" sz="1900" b="1" dirty="0">
                <a:solidFill>
                  <a:schemeClr val="tx1"/>
                </a:solidFill>
                <a:latin typeface="Times New Roman"/>
              </a:rPr>
              <a:t>             </a:t>
            </a:r>
            <a:r>
              <a:rPr lang="ru-RU" sz="1900" b="1" dirty="0" err="1">
                <a:solidFill>
                  <a:schemeClr val="tx1"/>
                </a:solidFill>
                <a:latin typeface="Times New Roman"/>
              </a:rPr>
              <a:t>від</a:t>
            </a:r>
            <a:r>
              <a:rPr lang="ru-RU" sz="1900" b="1" dirty="0">
                <a:solidFill>
                  <a:schemeClr val="tx1"/>
                </a:solidFill>
                <a:latin typeface="Times New Roman"/>
              </a:rPr>
              <a:t> 06.12.2010 №1205 , </a:t>
            </a:r>
            <a:r>
              <a:rPr lang="ru-RU" sz="1900" b="1" dirty="0" err="1">
                <a:solidFill>
                  <a:schemeClr val="tx1"/>
                </a:solidFill>
                <a:latin typeface="Times New Roman"/>
              </a:rPr>
              <a:t>зареєстрованим</a:t>
            </a:r>
            <a:r>
              <a:rPr lang="ru-RU" sz="1900" b="1" dirty="0">
                <a:solidFill>
                  <a:schemeClr val="tx1"/>
                </a:solidFill>
                <a:latin typeface="Times New Roman"/>
              </a:rPr>
              <a:t> у </a:t>
            </a:r>
            <a:r>
              <a:rPr lang="ru-RU" sz="1900" b="1" dirty="0" err="1">
                <a:solidFill>
                  <a:schemeClr val="tx1"/>
                </a:solidFill>
                <a:latin typeface="Times New Roman"/>
              </a:rPr>
              <a:t>Міністерстві</a:t>
            </a:r>
            <a:r>
              <a:rPr lang="ru-RU" sz="1900" b="1" dirty="0">
                <a:solidFill>
                  <a:schemeClr val="tx1"/>
                </a:solidFill>
                <a:latin typeface="Times New Roman"/>
              </a:rPr>
              <a:t> </a:t>
            </a:r>
            <a:r>
              <a:rPr lang="ru-RU" sz="1900" b="1" dirty="0" err="1">
                <a:solidFill>
                  <a:schemeClr val="tx1"/>
                </a:solidFill>
                <a:latin typeface="Times New Roman"/>
              </a:rPr>
              <a:t>юстиції</a:t>
            </a:r>
            <a:r>
              <a:rPr lang="ru-RU" sz="1900" b="1" dirty="0">
                <a:solidFill>
                  <a:schemeClr val="tx1"/>
                </a:solidFill>
                <a:latin typeface="Times New Roman"/>
              </a:rPr>
              <a:t> </a:t>
            </a:r>
            <a:r>
              <a:rPr lang="ru-RU" sz="1900" b="1" dirty="0" err="1">
                <a:solidFill>
                  <a:schemeClr val="tx1"/>
                </a:solidFill>
                <a:latin typeface="Times New Roman"/>
              </a:rPr>
              <a:t>України</a:t>
            </a:r>
            <a:r>
              <a:rPr lang="ru-RU" sz="1900" b="1" dirty="0">
                <a:solidFill>
                  <a:schemeClr val="tx1"/>
                </a:solidFill>
                <a:latin typeface="Times New Roman"/>
              </a:rPr>
              <a:t> 22.12.2010 за №1308/18603. </a:t>
            </a:r>
          </a:p>
          <a:p>
            <a:pPr marL="82550" lvl="0" algn="just" defTabSz="914400">
              <a:lnSpc>
                <a:spcPct val="100000"/>
              </a:lnSpc>
              <a:spcBef>
                <a:spcPct val="20000"/>
              </a:spcBef>
              <a:buClr>
                <a:srgbClr val="993300"/>
              </a:buClr>
              <a:defRPr/>
            </a:pPr>
            <a:endParaRPr lang="ru-RU" sz="1900" b="1" dirty="0">
              <a:solidFill>
                <a:schemeClr val="tx1"/>
              </a:solidFill>
              <a:latin typeface="Times New Roman"/>
            </a:endParaRPr>
          </a:p>
          <a:p>
            <a:pPr marL="368300" lvl="0" indent="-285750" algn="just" defTabSz="914400">
              <a:lnSpc>
                <a:spcPct val="100000"/>
              </a:lnSpc>
              <a:spcBef>
                <a:spcPct val="20000"/>
              </a:spcBef>
              <a:buClr>
                <a:srgbClr val="993300"/>
              </a:buClr>
              <a:buFont typeface="Wingdings" panose="05000000000000000000" pitchFamily="2" charset="2"/>
              <a:buChar char="Ø"/>
              <a:defRPr/>
            </a:pPr>
            <a:r>
              <a:rPr lang="ru-RU" sz="1900" b="1" dirty="0">
                <a:solidFill>
                  <a:schemeClr val="tx1"/>
                </a:solidFill>
                <a:latin typeface="Times New Roman"/>
              </a:rPr>
              <a:t>Посада „Асистент </a:t>
            </a:r>
            <a:r>
              <a:rPr lang="ru-RU" sz="1900" b="1" dirty="0" err="1">
                <a:solidFill>
                  <a:schemeClr val="tx1"/>
                </a:solidFill>
                <a:latin typeface="Times New Roman"/>
              </a:rPr>
              <a:t>вчителя</a:t>
            </a:r>
            <a:r>
              <a:rPr lang="ru-RU" sz="1900" b="1" dirty="0">
                <a:solidFill>
                  <a:schemeClr val="tx1"/>
                </a:solidFill>
                <a:latin typeface="Times New Roman"/>
              </a:rPr>
              <a:t> </a:t>
            </a:r>
            <a:r>
              <a:rPr lang="ru-RU" sz="1900" b="1" dirty="0" err="1">
                <a:solidFill>
                  <a:schemeClr val="tx1"/>
                </a:solidFill>
                <a:latin typeface="Times New Roman"/>
              </a:rPr>
              <a:t>загальноосвітнього</a:t>
            </a:r>
            <a:r>
              <a:rPr lang="ru-RU" sz="1900" b="1" dirty="0">
                <a:solidFill>
                  <a:schemeClr val="tx1"/>
                </a:solidFill>
                <a:latin typeface="Times New Roman"/>
              </a:rPr>
              <a:t> </a:t>
            </a:r>
            <a:r>
              <a:rPr lang="ru-RU" sz="1900" b="1" dirty="0" err="1">
                <a:solidFill>
                  <a:schemeClr val="tx1"/>
                </a:solidFill>
                <a:latin typeface="Times New Roman"/>
              </a:rPr>
              <a:t>навчального</a:t>
            </a:r>
            <a:r>
              <a:rPr lang="ru-RU" sz="1900" b="1" dirty="0">
                <a:solidFill>
                  <a:schemeClr val="tx1"/>
                </a:solidFill>
                <a:latin typeface="Times New Roman"/>
              </a:rPr>
              <a:t> закладу з </a:t>
            </a:r>
            <a:r>
              <a:rPr lang="ru-RU" sz="1900" b="1" dirty="0" err="1">
                <a:solidFill>
                  <a:schemeClr val="tx1"/>
                </a:solidFill>
                <a:latin typeface="Times New Roman"/>
              </a:rPr>
              <a:t>інклюзивним</a:t>
            </a:r>
            <a:r>
              <a:rPr lang="ru-RU" sz="1900" b="1" dirty="0">
                <a:solidFill>
                  <a:schemeClr val="tx1"/>
                </a:solidFill>
                <a:latin typeface="Times New Roman"/>
              </a:rPr>
              <a:t> та </a:t>
            </a:r>
            <a:r>
              <a:rPr lang="ru-RU" sz="1900" b="1" dirty="0" err="1">
                <a:solidFill>
                  <a:schemeClr val="tx1"/>
                </a:solidFill>
                <a:latin typeface="Times New Roman"/>
              </a:rPr>
              <a:t>інтегрованим</a:t>
            </a:r>
            <a:r>
              <a:rPr lang="ru-RU" sz="1900" b="1" dirty="0">
                <a:solidFill>
                  <a:schemeClr val="tx1"/>
                </a:solidFill>
                <a:latin typeface="Times New Roman"/>
              </a:rPr>
              <a:t> </a:t>
            </a:r>
            <a:r>
              <a:rPr lang="ru-RU" sz="1900" b="1" dirty="0" err="1">
                <a:solidFill>
                  <a:schemeClr val="tx1"/>
                </a:solidFill>
                <a:latin typeface="Times New Roman"/>
              </a:rPr>
              <a:t>навчанням</a:t>
            </a:r>
            <a:r>
              <a:rPr lang="ru-RU" sz="1900" b="1" dirty="0">
                <a:solidFill>
                  <a:schemeClr val="tx1"/>
                </a:solidFill>
                <a:latin typeface="Times New Roman"/>
              </a:rPr>
              <a:t>” внесена у </a:t>
            </a:r>
            <a:r>
              <a:rPr lang="ru-RU" sz="1900" b="1" dirty="0" err="1">
                <a:solidFill>
                  <a:schemeClr val="tx1"/>
                </a:solidFill>
                <a:latin typeface="Times New Roman"/>
              </a:rPr>
              <a:t>перелік</a:t>
            </a:r>
            <a:r>
              <a:rPr lang="ru-RU" sz="1900" b="1" dirty="0">
                <a:solidFill>
                  <a:schemeClr val="tx1"/>
                </a:solidFill>
                <a:latin typeface="Times New Roman"/>
              </a:rPr>
              <a:t> посад </a:t>
            </a:r>
            <a:r>
              <a:rPr lang="ru-RU" sz="1900" b="1" dirty="0" err="1">
                <a:solidFill>
                  <a:schemeClr val="tx1"/>
                </a:solidFill>
                <a:latin typeface="Times New Roman"/>
              </a:rPr>
              <a:t>педагогічних</a:t>
            </a:r>
            <a:r>
              <a:rPr lang="ru-RU" sz="1900" b="1" dirty="0">
                <a:solidFill>
                  <a:schemeClr val="tx1"/>
                </a:solidFill>
                <a:latin typeface="Times New Roman"/>
              </a:rPr>
              <a:t> та </a:t>
            </a:r>
            <a:r>
              <a:rPr lang="ru-RU" sz="1900" b="1" dirty="0" err="1">
                <a:solidFill>
                  <a:schemeClr val="tx1"/>
                </a:solidFill>
                <a:latin typeface="Times New Roman"/>
              </a:rPr>
              <a:t>науково-педагогічних</a:t>
            </a:r>
            <a:r>
              <a:rPr lang="ru-RU" sz="1900" b="1" dirty="0">
                <a:solidFill>
                  <a:schemeClr val="tx1"/>
                </a:solidFill>
                <a:latin typeface="Times New Roman"/>
              </a:rPr>
              <a:t> </a:t>
            </a:r>
            <a:r>
              <a:rPr lang="ru-RU" sz="1900" b="1" dirty="0" err="1">
                <a:solidFill>
                  <a:schemeClr val="tx1"/>
                </a:solidFill>
                <a:latin typeface="Times New Roman"/>
              </a:rPr>
              <a:t>працівників</a:t>
            </a:r>
            <a:r>
              <a:rPr lang="ru-RU" sz="1900" b="1" dirty="0">
                <a:solidFill>
                  <a:schemeClr val="tx1"/>
                </a:solidFill>
                <a:latin typeface="Times New Roman"/>
              </a:rPr>
              <a:t>” </a:t>
            </a:r>
            <a:r>
              <a:rPr lang="ru-RU" sz="1900" b="1" dirty="0" err="1">
                <a:solidFill>
                  <a:schemeClr val="tx1"/>
                </a:solidFill>
                <a:latin typeface="Times New Roman"/>
              </a:rPr>
              <a:t>Постановою</a:t>
            </a:r>
            <a:r>
              <a:rPr lang="ru-RU" sz="1900" b="1" dirty="0">
                <a:solidFill>
                  <a:schemeClr val="tx1"/>
                </a:solidFill>
                <a:latin typeface="Times New Roman"/>
              </a:rPr>
              <a:t> </a:t>
            </a:r>
            <a:r>
              <a:rPr lang="ru-RU" sz="1900" b="1" dirty="0" err="1">
                <a:solidFill>
                  <a:schemeClr val="tx1"/>
                </a:solidFill>
                <a:latin typeface="Times New Roman"/>
              </a:rPr>
              <a:t>Кабінету</a:t>
            </a:r>
            <a:r>
              <a:rPr lang="ru-RU" sz="1900" b="1" dirty="0">
                <a:solidFill>
                  <a:schemeClr val="tx1"/>
                </a:solidFill>
                <a:latin typeface="Times New Roman"/>
              </a:rPr>
              <a:t> </a:t>
            </a:r>
            <a:r>
              <a:rPr lang="ru-RU" sz="1900" b="1" dirty="0" err="1">
                <a:solidFill>
                  <a:schemeClr val="tx1"/>
                </a:solidFill>
                <a:latin typeface="Times New Roman"/>
              </a:rPr>
              <a:t>Міністрів</a:t>
            </a:r>
            <a:r>
              <a:rPr lang="ru-RU" sz="1900" b="1" dirty="0">
                <a:solidFill>
                  <a:schemeClr val="tx1"/>
                </a:solidFill>
                <a:latin typeface="Times New Roman"/>
              </a:rPr>
              <a:t> </a:t>
            </a:r>
            <a:r>
              <a:rPr lang="ru-RU" sz="1900" b="1" dirty="0" err="1">
                <a:solidFill>
                  <a:schemeClr val="tx1"/>
                </a:solidFill>
                <a:latin typeface="Times New Roman"/>
              </a:rPr>
              <a:t>України</a:t>
            </a:r>
            <a:r>
              <a:rPr lang="ru-RU" sz="1900" b="1" dirty="0">
                <a:solidFill>
                  <a:schemeClr val="tx1"/>
                </a:solidFill>
                <a:latin typeface="Times New Roman"/>
              </a:rPr>
              <a:t> </a:t>
            </a:r>
            <a:r>
              <a:rPr lang="ru-RU" sz="1900" b="1" dirty="0" err="1">
                <a:solidFill>
                  <a:schemeClr val="tx1"/>
                </a:solidFill>
                <a:latin typeface="Times New Roman"/>
              </a:rPr>
              <a:t>від</a:t>
            </a:r>
            <a:r>
              <a:rPr lang="ru-RU" sz="1900" b="1" dirty="0">
                <a:solidFill>
                  <a:schemeClr val="tx1"/>
                </a:solidFill>
                <a:latin typeface="Times New Roman"/>
              </a:rPr>
              <a:t> 18.07.2012 „Про </a:t>
            </a:r>
            <a:r>
              <a:rPr lang="ru-RU" sz="1900" b="1" dirty="0" err="1">
                <a:solidFill>
                  <a:schemeClr val="tx1"/>
                </a:solidFill>
                <a:latin typeface="Times New Roman"/>
              </a:rPr>
              <a:t>внесення</a:t>
            </a:r>
            <a:r>
              <a:rPr lang="ru-RU" sz="1900" b="1" dirty="0">
                <a:solidFill>
                  <a:schemeClr val="tx1"/>
                </a:solidFill>
                <a:latin typeface="Times New Roman"/>
              </a:rPr>
              <a:t> </a:t>
            </a:r>
            <a:r>
              <a:rPr lang="ru-RU" sz="1900" b="1" dirty="0" err="1">
                <a:solidFill>
                  <a:schemeClr val="tx1"/>
                </a:solidFill>
                <a:latin typeface="Times New Roman"/>
              </a:rPr>
              <a:t>змін</a:t>
            </a:r>
            <a:r>
              <a:rPr lang="ru-RU" sz="1900" b="1" dirty="0">
                <a:solidFill>
                  <a:schemeClr val="tx1"/>
                </a:solidFill>
                <a:latin typeface="Times New Roman"/>
              </a:rPr>
              <a:t> до постанов </a:t>
            </a:r>
            <a:r>
              <a:rPr lang="ru-RU" sz="1900" b="1" dirty="0" err="1">
                <a:solidFill>
                  <a:schemeClr val="tx1"/>
                </a:solidFill>
                <a:latin typeface="Times New Roman"/>
              </a:rPr>
              <a:t>Кабінету</a:t>
            </a:r>
            <a:r>
              <a:rPr lang="ru-RU" sz="1900" b="1" dirty="0">
                <a:solidFill>
                  <a:schemeClr val="tx1"/>
                </a:solidFill>
                <a:latin typeface="Times New Roman"/>
              </a:rPr>
              <a:t> </a:t>
            </a:r>
            <a:r>
              <a:rPr lang="ru-RU" sz="1900" b="1" dirty="0" err="1">
                <a:solidFill>
                  <a:schemeClr val="tx1"/>
                </a:solidFill>
                <a:latin typeface="Times New Roman"/>
              </a:rPr>
              <a:t>Міністрів</a:t>
            </a:r>
            <a:r>
              <a:rPr lang="ru-RU" sz="1900" b="1" dirty="0">
                <a:solidFill>
                  <a:schemeClr val="tx1"/>
                </a:solidFill>
                <a:latin typeface="Times New Roman"/>
              </a:rPr>
              <a:t> </a:t>
            </a:r>
            <a:r>
              <a:rPr lang="ru-RU" sz="1900" b="1" dirty="0" err="1">
                <a:solidFill>
                  <a:schemeClr val="tx1"/>
                </a:solidFill>
                <a:latin typeface="Times New Roman"/>
              </a:rPr>
              <a:t>України</a:t>
            </a:r>
            <a:r>
              <a:rPr lang="ru-RU" sz="1900" b="1" dirty="0">
                <a:solidFill>
                  <a:schemeClr val="tx1"/>
                </a:solidFill>
                <a:latin typeface="Times New Roman"/>
              </a:rPr>
              <a:t> </a:t>
            </a:r>
            <a:r>
              <a:rPr lang="ru-RU" sz="1900" b="1" dirty="0" err="1">
                <a:solidFill>
                  <a:schemeClr val="tx1"/>
                </a:solidFill>
                <a:latin typeface="Times New Roman"/>
              </a:rPr>
              <a:t>від</a:t>
            </a:r>
            <a:r>
              <a:rPr lang="ru-RU" sz="1900" b="1" dirty="0">
                <a:solidFill>
                  <a:schemeClr val="tx1"/>
                </a:solidFill>
                <a:latin typeface="Times New Roman"/>
              </a:rPr>
              <a:t> 14.04.1997 №346 та </a:t>
            </a:r>
            <a:r>
              <a:rPr lang="ru-RU" sz="1900" b="1" dirty="0" err="1">
                <a:solidFill>
                  <a:schemeClr val="tx1"/>
                </a:solidFill>
                <a:latin typeface="Times New Roman"/>
              </a:rPr>
              <a:t>від</a:t>
            </a:r>
            <a:r>
              <a:rPr lang="ru-RU" sz="1900" b="1" dirty="0">
                <a:solidFill>
                  <a:schemeClr val="tx1"/>
                </a:solidFill>
                <a:latin typeface="Times New Roman"/>
              </a:rPr>
              <a:t> 14.06.2000 №963 ”. </a:t>
            </a:r>
          </a:p>
          <a:p>
            <a:pPr marL="82550" lvl="0" algn="just" defTabSz="914400">
              <a:lnSpc>
                <a:spcPct val="100000"/>
              </a:lnSpc>
              <a:spcBef>
                <a:spcPct val="20000"/>
              </a:spcBef>
              <a:buClr>
                <a:srgbClr val="993300"/>
              </a:buClr>
              <a:defRPr/>
            </a:pPr>
            <a:endParaRPr lang="ru-RU" sz="1900" b="1" dirty="0">
              <a:solidFill>
                <a:schemeClr val="tx1"/>
              </a:solidFill>
              <a:latin typeface="Times New Roman"/>
            </a:endParaRPr>
          </a:p>
          <a:p>
            <a:pPr marL="368300" lvl="0" indent="-285750" algn="just" defTabSz="914400">
              <a:lnSpc>
                <a:spcPct val="100000"/>
              </a:lnSpc>
              <a:spcBef>
                <a:spcPct val="20000"/>
              </a:spcBef>
              <a:buClr>
                <a:srgbClr val="993300"/>
              </a:buClr>
              <a:buFont typeface="Wingdings" panose="05000000000000000000" pitchFamily="2" charset="2"/>
              <a:buChar char="Ø"/>
              <a:defRPr/>
            </a:pPr>
            <a:r>
              <a:rPr lang="ru-RU" sz="1900" b="1" dirty="0">
                <a:solidFill>
                  <a:schemeClr val="tx1"/>
                </a:solidFill>
                <a:latin typeface="Times New Roman"/>
              </a:rPr>
              <a:t>Наказ </a:t>
            </a:r>
            <a:r>
              <a:rPr lang="ru-RU" sz="1900" b="1" dirty="0" err="1">
                <a:solidFill>
                  <a:schemeClr val="tx1"/>
                </a:solidFill>
                <a:latin typeface="Times New Roman"/>
              </a:rPr>
              <a:t>Міністерства</a:t>
            </a:r>
            <a:r>
              <a:rPr lang="ru-RU" sz="1900" b="1" dirty="0">
                <a:solidFill>
                  <a:schemeClr val="tx1"/>
                </a:solidFill>
                <a:latin typeface="Times New Roman"/>
              </a:rPr>
              <a:t> </a:t>
            </a:r>
            <a:r>
              <a:rPr lang="ru-RU" sz="1900" b="1" dirty="0" err="1">
                <a:solidFill>
                  <a:schemeClr val="tx1"/>
                </a:solidFill>
                <a:latin typeface="Times New Roman"/>
              </a:rPr>
              <a:t>освіти</a:t>
            </a:r>
            <a:r>
              <a:rPr lang="ru-RU" sz="1900" b="1" dirty="0">
                <a:solidFill>
                  <a:schemeClr val="tx1"/>
                </a:solidFill>
                <a:latin typeface="Times New Roman"/>
              </a:rPr>
              <a:t> і науки </a:t>
            </a:r>
            <a:r>
              <a:rPr lang="ru-RU" sz="1900" b="1" dirty="0" err="1">
                <a:solidFill>
                  <a:schemeClr val="tx1"/>
                </a:solidFill>
                <a:latin typeface="Times New Roman"/>
              </a:rPr>
              <a:t>від</a:t>
            </a:r>
            <a:r>
              <a:rPr lang="ru-RU" sz="1900" b="1" dirty="0">
                <a:solidFill>
                  <a:schemeClr val="tx1"/>
                </a:solidFill>
                <a:latin typeface="Times New Roman"/>
              </a:rPr>
              <a:t> 01.06. 2013 № 665 „Про </a:t>
            </a:r>
            <a:r>
              <a:rPr lang="ru-RU" sz="1900" b="1" dirty="0" err="1">
                <a:solidFill>
                  <a:schemeClr val="tx1"/>
                </a:solidFill>
                <a:latin typeface="Times New Roman"/>
              </a:rPr>
              <a:t>затвердження</a:t>
            </a:r>
            <a:r>
              <a:rPr lang="ru-RU" sz="1900" b="1" dirty="0">
                <a:solidFill>
                  <a:schemeClr val="tx1"/>
                </a:solidFill>
                <a:latin typeface="Times New Roman"/>
              </a:rPr>
              <a:t> </a:t>
            </a:r>
            <a:r>
              <a:rPr lang="ru-RU" sz="1900" b="1" dirty="0" err="1">
                <a:solidFill>
                  <a:schemeClr val="tx1"/>
                </a:solidFill>
                <a:latin typeface="Times New Roman"/>
              </a:rPr>
              <a:t>кваліфікаційних</a:t>
            </a:r>
            <a:r>
              <a:rPr lang="ru-RU" sz="1900" b="1" dirty="0">
                <a:solidFill>
                  <a:schemeClr val="tx1"/>
                </a:solidFill>
                <a:latin typeface="Times New Roman"/>
              </a:rPr>
              <a:t> характеристик </a:t>
            </a:r>
            <a:r>
              <a:rPr lang="ru-RU" sz="1900" b="1" dirty="0" err="1">
                <a:solidFill>
                  <a:schemeClr val="tx1"/>
                </a:solidFill>
                <a:latin typeface="Times New Roman"/>
              </a:rPr>
              <a:t>професій</a:t>
            </a:r>
            <a:r>
              <a:rPr lang="ru-RU" sz="1900" b="1" dirty="0">
                <a:solidFill>
                  <a:schemeClr val="tx1"/>
                </a:solidFill>
                <a:latin typeface="Times New Roman"/>
              </a:rPr>
              <a:t> (посад) </a:t>
            </a:r>
            <a:r>
              <a:rPr lang="ru-RU" sz="1900" b="1" dirty="0" err="1">
                <a:solidFill>
                  <a:schemeClr val="tx1"/>
                </a:solidFill>
                <a:latin typeface="Times New Roman"/>
              </a:rPr>
              <a:t>педагогічних</a:t>
            </a:r>
            <a:r>
              <a:rPr lang="ru-RU" sz="1900" b="1" dirty="0">
                <a:solidFill>
                  <a:schemeClr val="tx1"/>
                </a:solidFill>
                <a:latin typeface="Times New Roman"/>
              </a:rPr>
              <a:t> та </a:t>
            </a:r>
            <a:r>
              <a:rPr lang="ru-RU" sz="1900" b="1" dirty="0" err="1">
                <a:solidFill>
                  <a:schemeClr val="tx1"/>
                </a:solidFill>
                <a:latin typeface="Times New Roman"/>
              </a:rPr>
              <a:t>науково-педагогічних</a:t>
            </a:r>
            <a:r>
              <a:rPr lang="ru-RU" sz="1900" b="1" dirty="0">
                <a:solidFill>
                  <a:schemeClr val="tx1"/>
                </a:solidFill>
                <a:latin typeface="Times New Roman"/>
              </a:rPr>
              <a:t> </a:t>
            </a:r>
            <a:r>
              <a:rPr lang="ru-RU" sz="1900" b="1" dirty="0" err="1">
                <a:solidFill>
                  <a:schemeClr val="tx1"/>
                </a:solidFill>
                <a:latin typeface="Times New Roman"/>
              </a:rPr>
              <a:t>працівників</a:t>
            </a:r>
            <a:r>
              <a:rPr lang="ru-RU" sz="1900" b="1" dirty="0">
                <a:solidFill>
                  <a:schemeClr val="tx1"/>
                </a:solidFill>
                <a:latin typeface="Times New Roman"/>
              </a:rPr>
              <a:t> </a:t>
            </a:r>
            <a:r>
              <a:rPr lang="ru-RU" sz="1900" b="1" dirty="0" err="1">
                <a:solidFill>
                  <a:schemeClr val="tx1"/>
                </a:solidFill>
                <a:latin typeface="Times New Roman"/>
              </a:rPr>
              <a:t>навчальних</a:t>
            </a:r>
            <a:r>
              <a:rPr lang="ru-RU" sz="1900" b="1" dirty="0">
                <a:solidFill>
                  <a:schemeClr val="tx1"/>
                </a:solidFill>
                <a:latin typeface="Times New Roman"/>
              </a:rPr>
              <a:t> </a:t>
            </a:r>
            <a:r>
              <a:rPr lang="ru-RU" sz="1900" b="1" dirty="0" err="1">
                <a:solidFill>
                  <a:schemeClr val="tx1"/>
                </a:solidFill>
                <a:latin typeface="Times New Roman"/>
              </a:rPr>
              <a:t>закладів</a:t>
            </a:r>
            <a:r>
              <a:rPr lang="ru-RU" sz="1900" b="1" dirty="0">
                <a:solidFill>
                  <a:schemeClr val="tx1"/>
                </a:solidFill>
                <a:latin typeface="Times New Roman"/>
              </a:rPr>
              <a:t>”. </a:t>
            </a:r>
            <a:endParaRPr lang="uk-UA" sz="1900" b="1" dirty="0">
              <a:solidFill>
                <a:schemeClr val="tx1"/>
              </a:solidFill>
              <a:latin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719678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8053" y="476672"/>
            <a:ext cx="7886700" cy="2016223"/>
          </a:xfrm>
        </p:spPr>
        <p:txBody>
          <a:bodyPr>
            <a:normAutofit fontScale="90000"/>
          </a:bodyPr>
          <a:lstStyle/>
          <a:p>
            <a:pPr algn="ctr">
              <a:lnSpc>
                <a:spcPct val="100000"/>
              </a:lnSpc>
            </a:pPr>
            <a:r>
              <a:rPr lang="uk-UA" sz="3600" b="1" dirty="0">
                <a:solidFill>
                  <a:srgbClr val="AC956E">
                    <a:lumMod val="75000"/>
                  </a:srgbClr>
                </a:solidFill>
                <a:latin typeface="Impact"/>
              </a:rPr>
              <a:t>Педагогічна діяльність асистента вчителя регулюється відповідними </a:t>
            </a:r>
            <a:r>
              <a:rPr lang="uk-UA" sz="4000" b="1" dirty="0">
                <a:solidFill>
                  <a:srgbClr val="AC956E">
                    <a:lumMod val="75000"/>
                  </a:srgbClr>
                </a:solidFill>
                <a:latin typeface="Impact"/>
              </a:rPr>
              <a:t>документами</a:t>
            </a:r>
            <a:r>
              <a:rPr lang="uk-UA" sz="3600" b="1" dirty="0">
                <a:solidFill>
                  <a:srgbClr val="AC956E">
                    <a:lumMod val="75000"/>
                  </a:srgbClr>
                </a:solidFill>
                <a:latin typeface="Impact"/>
              </a:rPr>
              <a:t>:</a:t>
            </a:r>
            <a:r>
              <a:rPr lang="ru-RU" sz="3600" b="1" dirty="0">
                <a:solidFill>
                  <a:prstClr val="black">
                    <a:lumMod val="85000"/>
                    <a:lumOff val="15000"/>
                  </a:prstClr>
                </a:solidFill>
                <a:latin typeface="Impact"/>
              </a:rPr>
              <a:t/>
            </a:r>
            <a:br>
              <a:rPr lang="ru-RU" sz="3600" b="1" dirty="0">
                <a:solidFill>
                  <a:prstClr val="black">
                    <a:lumMod val="85000"/>
                    <a:lumOff val="15000"/>
                  </a:prstClr>
                </a:solidFill>
                <a:latin typeface="Impact"/>
              </a:rPr>
            </a:br>
            <a:endParaRPr lang="uk-UA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8053" y="2132856"/>
            <a:ext cx="7886700" cy="4100811"/>
          </a:xfrm>
        </p:spPr>
        <p:txBody>
          <a:bodyPr/>
          <a:lstStyle/>
          <a:p>
            <a:r>
              <a:rPr lang="uk-UA" sz="3600" b="1" dirty="0">
                <a:solidFill>
                  <a:schemeClr val="tx1"/>
                </a:solidFill>
              </a:rPr>
              <a:t>Функціональні обов’язки асистента вчителя </a:t>
            </a:r>
            <a:r>
              <a:rPr lang="uk-UA" sz="3600" b="1" dirty="0" smtClean="0">
                <a:solidFill>
                  <a:schemeClr val="tx1"/>
                </a:solidFill>
              </a:rPr>
              <a:t>зазначені </a:t>
            </a:r>
            <a:r>
              <a:rPr lang="uk-UA" sz="3600" b="1" dirty="0">
                <a:solidFill>
                  <a:schemeClr val="tx1"/>
                </a:solidFill>
              </a:rPr>
              <a:t>у листі МОН України «Щодо тривалості уроків в інклюзивних класах, функціональних обов’язків </a:t>
            </a:r>
            <a:r>
              <a:rPr lang="uk-UA" sz="3600" b="1" dirty="0" smtClean="0">
                <a:solidFill>
                  <a:schemeClr val="tx1"/>
                </a:solidFill>
              </a:rPr>
              <a:t>асистента </a:t>
            </a:r>
            <a:r>
              <a:rPr lang="uk-UA" sz="3600" b="1" dirty="0">
                <a:solidFill>
                  <a:schemeClr val="tx1"/>
                </a:solidFill>
              </a:rPr>
              <a:t>вчителя» (від 05.02.2018 № 2.5-281)</a:t>
            </a:r>
          </a:p>
        </p:txBody>
      </p:sp>
    </p:spTree>
    <p:extLst>
      <p:ext uri="{BB962C8B-B14F-4D97-AF65-F5344CB8AC3E}">
        <p14:creationId xmlns:p14="http://schemas.microsoft.com/office/powerpoint/2010/main" val="15049846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9F6D1052-5700-4E02-AE4F-5FBEBF4583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260649"/>
            <a:ext cx="6858000" cy="720079"/>
          </a:xfrm>
        </p:spPr>
        <p:txBody>
          <a:bodyPr>
            <a:normAutofit/>
          </a:bodyPr>
          <a:lstStyle/>
          <a:p>
            <a:r>
              <a:rPr lang="uk-UA" sz="4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Функції асистента вчителя</a:t>
            </a:r>
            <a:endParaRPr lang="x-none" sz="40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ідзаголовок 2">
            <a:extLst>
              <a:ext uri="{FF2B5EF4-FFF2-40B4-BE49-F238E27FC236}">
                <a16:creationId xmlns="" xmlns:a16="http://schemas.microsoft.com/office/drawing/2014/main" id="{EFD60A59-BB4E-472C-A441-B1E6C15D8D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5536" y="1196752"/>
            <a:ext cx="8496944" cy="5544616"/>
          </a:xfrm>
        </p:spPr>
        <p:txBody>
          <a:bodyPr>
            <a:normAutofit fontScale="55000" lnSpcReduction="20000"/>
          </a:bodyPr>
          <a:lstStyle/>
          <a:p>
            <a:pPr algn="l"/>
            <a:r>
              <a:rPr lang="uk-UA" sz="5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Організаційна:</a:t>
            </a:r>
            <a:r>
              <a:rPr lang="ru-RU" sz="51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l"/>
            <a:r>
              <a:rPr lang="ru-RU" sz="36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♦ </a:t>
            </a:r>
            <a:r>
              <a:rPr lang="ru-RU" sz="3600" dirty="0" err="1">
                <a:solidFill>
                  <a:srgbClr val="000000"/>
                </a:solidFill>
                <a:latin typeface="AdonisC"/>
              </a:rPr>
              <a:t>допомагає</a:t>
            </a:r>
            <a:r>
              <a:rPr lang="ru-RU" sz="3600" dirty="0">
                <a:solidFill>
                  <a:srgbClr val="000000"/>
                </a:solidFill>
                <a:latin typeface="AdonisC"/>
              </a:rPr>
              <a:t> в </a:t>
            </a:r>
            <a:r>
              <a:rPr lang="ru-RU" sz="3600" dirty="0" err="1">
                <a:solidFill>
                  <a:srgbClr val="000000"/>
                </a:solidFill>
                <a:latin typeface="AdonisC"/>
              </a:rPr>
              <a:t>організації</a:t>
            </a:r>
            <a:r>
              <a:rPr lang="ru-RU" sz="3600" dirty="0">
                <a:solidFill>
                  <a:srgbClr val="000000"/>
                </a:solidFill>
                <a:latin typeface="AdonisC"/>
              </a:rPr>
              <a:t> </a:t>
            </a:r>
            <a:r>
              <a:rPr lang="ru-RU" sz="3600" dirty="0" err="1">
                <a:solidFill>
                  <a:srgbClr val="000000"/>
                </a:solidFill>
                <a:latin typeface="AdonisC"/>
              </a:rPr>
              <a:t>освітнього</a:t>
            </a:r>
            <a:r>
              <a:rPr lang="ru-RU" sz="3600" dirty="0">
                <a:solidFill>
                  <a:srgbClr val="000000"/>
                </a:solidFill>
                <a:latin typeface="AdonisC"/>
              </a:rPr>
              <a:t> </a:t>
            </a:r>
            <a:r>
              <a:rPr lang="ru-RU" sz="3600" dirty="0" err="1">
                <a:solidFill>
                  <a:srgbClr val="000000"/>
                </a:solidFill>
                <a:latin typeface="AdonisC"/>
              </a:rPr>
              <a:t>процесу</a:t>
            </a:r>
            <a:r>
              <a:rPr lang="ru-RU" sz="3600" dirty="0">
                <a:solidFill>
                  <a:srgbClr val="000000"/>
                </a:solidFill>
                <a:latin typeface="AdonisC"/>
              </a:rPr>
              <a:t> в </a:t>
            </a:r>
            <a:r>
              <a:rPr lang="ru-RU" sz="3600" dirty="0" err="1">
                <a:solidFill>
                  <a:srgbClr val="000000"/>
                </a:solidFill>
                <a:latin typeface="AdonisC"/>
              </a:rPr>
              <a:t>класі</a:t>
            </a:r>
            <a:r>
              <a:rPr lang="ru-RU" sz="3600" dirty="0">
                <a:solidFill>
                  <a:srgbClr val="000000"/>
                </a:solidFill>
                <a:latin typeface="AdonisC"/>
              </a:rPr>
              <a:t> з </a:t>
            </a:r>
            <a:r>
              <a:rPr lang="ru-RU" sz="3600" dirty="0" err="1">
                <a:solidFill>
                  <a:srgbClr val="000000"/>
                </a:solidFill>
                <a:latin typeface="AdonisC"/>
              </a:rPr>
              <a:t>інклюзивним</a:t>
            </a:r>
            <a:r>
              <a:rPr lang="ru-RU" sz="3600" dirty="0">
                <a:solidFill>
                  <a:srgbClr val="000000"/>
                </a:solidFill>
                <a:latin typeface="AdonisC"/>
              </a:rPr>
              <a:t> </a:t>
            </a:r>
            <a:r>
              <a:rPr lang="ru-RU" sz="3600" dirty="0" err="1">
                <a:solidFill>
                  <a:srgbClr val="000000"/>
                </a:solidFill>
                <a:latin typeface="AdonisC"/>
              </a:rPr>
              <a:t>навчанням</a:t>
            </a:r>
            <a:r>
              <a:rPr lang="ru-RU" sz="3600" dirty="0">
                <a:solidFill>
                  <a:srgbClr val="000000"/>
                </a:solidFill>
                <a:latin typeface="AdonisC"/>
              </a:rPr>
              <a:t>; </a:t>
            </a:r>
          </a:p>
          <a:p>
            <a:pPr algn="l"/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♦ </a:t>
            </a:r>
            <a:r>
              <a:rPr lang="ru-RU" sz="3600" dirty="0" err="1">
                <a:solidFill>
                  <a:srgbClr val="000000"/>
                </a:solidFill>
                <a:latin typeface="AdonisC"/>
              </a:rPr>
              <a:t>надає</a:t>
            </a:r>
            <a:r>
              <a:rPr lang="ru-RU" sz="3600" dirty="0">
                <a:solidFill>
                  <a:srgbClr val="000000"/>
                </a:solidFill>
                <a:latin typeface="AdonisC"/>
              </a:rPr>
              <a:t> </a:t>
            </a:r>
            <a:r>
              <a:rPr lang="ru-RU" sz="3600" dirty="0" err="1">
                <a:solidFill>
                  <a:srgbClr val="000000"/>
                </a:solidFill>
                <a:latin typeface="AdonisC"/>
              </a:rPr>
              <a:t>допомогу</a:t>
            </a:r>
            <a:r>
              <a:rPr lang="ru-RU" sz="3600" dirty="0">
                <a:solidFill>
                  <a:srgbClr val="000000"/>
                </a:solidFill>
                <a:latin typeface="AdonisC"/>
              </a:rPr>
              <a:t> </a:t>
            </a:r>
            <a:r>
              <a:rPr lang="ru-RU" sz="3600" dirty="0" err="1">
                <a:solidFill>
                  <a:srgbClr val="000000"/>
                </a:solidFill>
                <a:latin typeface="AdonisC"/>
              </a:rPr>
              <a:t>учням</a:t>
            </a:r>
            <a:r>
              <a:rPr lang="ru-RU" sz="3600" dirty="0">
                <a:solidFill>
                  <a:srgbClr val="000000"/>
                </a:solidFill>
                <a:latin typeface="AdonisC"/>
              </a:rPr>
              <a:t> з </a:t>
            </a:r>
            <a:r>
              <a:rPr lang="ru-RU" sz="3600" dirty="0" err="1">
                <a:solidFill>
                  <a:srgbClr val="000000"/>
                </a:solidFill>
                <a:latin typeface="AdonisC"/>
              </a:rPr>
              <a:t>особливими</a:t>
            </a:r>
            <a:r>
              <a:rPr lang="ru-RU" sz="3600" dirty="0">
                <a:solidFill>
                  <a:srgbClr val="000000"/>
                </a:solidFill>
                <a:latin typeface="AdonisC"/>
              </a:rPr>
              <a:t> </a:t>
            </a:r>
            <a:r>
              <a:rPr lang="ru-RU" sz="3600" dirty="0" err="1">
                <a:solidFill>
                  <a:srgbClr val="000000"/>
                </a:solidFill>
                <a:latin typeface="AdonisC"/>
              </a:rPr>
              <a:t>освітніми</a:t>
            </a:r>
            <a:r>
              <a:rPr lang="ru-RU" sz="3600" dirty="0">
                <a:solidFill>
                  <a:srgbClr val="000000"/>
                </a:solidFill>
                <a:latin typeface="AdonisC"/>
              </a:rPr>
              <a:t> потребами в </a:t>
            </a:r>
            <a:r>
              <a:rPr lang="ru-RU" sz="3600" dirty="0" err="1">
                <a:solidFill>
                  <a:srgbClr val="000000"/>
                </a:solidFill>
                <a:latin typeface="AdonisC"/>
              </a:rPr>
              <a:t>організації</a:t>
            </a:r>
            <a:r>
              <a:rPr lang="ru-RU" sz="3600" dirty="0">
                <a:solidFill>
                  <a:srgbClr val="000000"/>
                </a:solidFill>
                <a:latin typeface="AdonisC"/>
              </a:rPr>
              <a:t> </a:t>
            </a:r>
            <a:r>
              <a:rPr lang="ru-RU" sz="3600" dirty="0" err="1">
                <a:solidFill>
                  <a:srgbClr val="000000"/>
                </a:solidFill>
                <a:latin typeface="AdonisC"/>
              </a:rPr>
              <a:t>робочого</a:t>
            </a:r>
            <a:r>
              <a:rPr lang="ru-RU" sz="3600" dirty="0">
                <a:solidFill>
                  <a:srgbClr val="000000"/>
                </a:solidFill>
                <a:latin typeface="AdonisC"/>
              </a:rPr>
              <a:t> </a:t>
            </a:r>
            <a:r>
              <a:rPr lang="ru-RU" sz="3600" dirty="0" err="1">
                <a:solidFill>
                  <a:srgbClr val="000000"/>
                </a:solidFill>
                <a:latin typeface="AdonisC"/>
              </a:rPr>
              <a:t>місця</a:t>
            </a:r>
            <a:r>
              <a:rPr lang="ru-RU" sz="3600" dirty="0">
                <a:solidFill>
                  <a:srgbClr val="000000"/>
                </a:solidFill>
                <a:latin typeface="AdonisC"/>
              </a:rPr>
              <a:t>; </a:t>
            </a:r>
          </a:p>
          <a:p>
            <a:pPr algn="l"/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♦ </a:t>
            </a:r>
            <a:r>
              <a:rPr lang="ru-RU" sz="3600" dirty="0">
                <a:solidFill>
                  <a:srgbClr val="000000"/>
                </a:solidFill>
                <a:latin typeface="AdonisC"/>
              </a:rPr>
              <a:t>проводить </a:t>
            </a:r>
            <a:r>
              <a:rPr lang="ru-RU" sz="3600" dirty="0" err="1">
                <a:solidFill>
                  <a:srgbClr val="000000"/>
                </a:solidFill>
                <a:latin typeface="AdonisC"/>
              </a:rPr>
              <a:t>спостереження</a:t>
            </a:r>
            <a:r>
              <a:rPr lang="ru-RU" sz="3600" dirty="0">
                <a:solidFill>
                  <a:srgbClr val="000000"/>
                </a:solidFill>
                <a:latin typeface="AdonisC"/>
              </a:rPr>
              <a:t> за </a:t>
            </a:r>
            <a:r>
              <a:rPr lang="ru-RU" sz="3600" dirty="0" err="1">
                <a:solidFill>
                  <a:srgbClr val="000000"/>
                </a:solidFill>
                <a:latin typeface="AdonisC"/>
              </a:rPr>
              <a:t>дитиною</a:t>
            </a:r>
            <a:r>
              <a:rPr lang="ru-RU" sz="3600" dirty="0">
                <a:solidFill>
                  <a:srgbClr val="000000"/>
                </a:solidFill>
                <a:latin typeface="AdonisC"/>
              </a:rPr>
              <a:t> з метою </a:t>
            </a:r>
            <a:r>
              <a:rPr lang="ru-RU" sz="3600" dirty="0" err="1">
                <a:solidFill>
                  <a:srgbClr val="000000"/>
                </a:solidFill>
                <a:latin typeface="AdonisC"/>
              </a:rPr>
              <a:t>вивчення</a:t>
            </a:r>
            <a:r>
              <a:rPr lang="ru-RU" sz="3600" dirty="0">
                <a:solidFill>
                  <a:srgbClr val="000000"/>
                </a:solidFill>
                <a:latin typeface="AdonisC"/>
              </a:rPr>
              <a:t> </a:t>
            </a:r>
            <a:r>
              <a:rPr lang="ru-RU" sz="3600" dirty="0" err="1">
                <a:solidFill>
                  <a:srgbClr val="000000"/>
                </a:solidFill>
                <a:latin typeface="AdonisC"/>
              </a:rPr>
              <a:t>її</a:t>
            </a:r>
            <a:r>
              <a:rPr lang="ru-RU" sz="3600" dirty="0">
                <a:solidFill>
                  <a:srgbClr val="000000"/>
                </a:solidFill>
                <a:latin typeface="AdonisC"/>
              </a:rPr>
              <a:t> </a:t>
            </a:r>
            <a:r>
              <a:rPr lang="ru-RU" sz="3600" dirty="0" err="1">
                <a:solidFill>
                  <a:srgbClr val="000000"/>
                </a:solidFill>
                <a:latin typeface="AdonisC"/>
              </a:rPr>
              <a:t>індивідуальних</a:t>
            </a:r>
            <a:r>
              <a:rPr lang="ru-RU" sz="3600" dirty="0">
                <a:solidFill>
                  <a:srgbClr val="000000"/>
                </a:solidFill>
                <a:latin typeface="AdonisC"/>
              </a:rPr>
              <a:t> </a:t>
            </a:r>
            <a:r>
              <a:rPr lang="ru-RU" sz="3600" dirty="0" err="1">
                <a:solidFill>
                  <a:srgbClr val="000000"/>
                </a:solidFill>
                <a:latin typeface="AdonisC"/>
              </a:rPr>
              <a:t>особливостей</a:t>
            </a:r>
            <a:r>
              <a:rPr lang="ru-RU" sz="3600" dirty="0">
                <a:solidFill>
                  <a:srgbClr val="000000"/>
                </a:solidFill>
                <a:latin typeface="AdonisC"/>
              </a:rPr>
              <a:t>, </a:t>
            </a:r>
            <a:r>
              <a:rPr lang="ru-RU" sz="3600" dirty="0" err="1">
                <a:solidFill>
                  <a:srgbClr val="000000"/>
                </a:solidFill>
                <a:latin typeface="AdonisC"/>
              </a:rPr>
              <a:t>схильностей</a:t>
            </a:r>
            <a:r>
              <a:rPr lang="ru-RU" sz="3600" dirty="0">
                <a:solidFill>
                  <a:srgbClr val="000000"/>
                </a:solidFill>
                <a:latin typeface="AdonisC"/>
              </a:rPr>
              <a:t>, </a:t>
            </a:r>
            <a:r>
              <a:rPr lang="ru-RU" sz="3600" dirty="0" err="1">
                <a:solidFill>
                  <a:srgbClr val="000000"/>
                </a:solidFill>
                <a:latin typeface="AdonisC"/>
              </a:rPr>
              <a:t>інтересів</a:t>
            </a:r>
            <a:r>
              <a:rPr lang="ru-RU" sz="3600" dirty="0">
                <a:solidFill>
                  <a:srgbClr val="000000"/>
                </a:solidFill>
                <a:latin typeface="AdonisC"/>
              </a:rPr>
              <a:t> та потреб; </a:t>
            </a:r>
          </a:p>
          <a:p>
            <a:pPr algn="l"/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♦ </a:t>
            </a:r>
            <a:r>
              <a:rPr lang="ru-RU" sz="3600" dirty="0" err="1">
                <a:solidFill>
                  <a:srgbClr val="000000"/>
                </a:solidFill>
                <a:latin typeface="AdonisC"/>
              </a:rPr>
              <a:t>допомагає</a:t>
            </a:r>
            <a:r>
              <a:rPr lang="ru-RU" sz="3600" dirty="0">
                <a:solidFill>
                  <a:srgbClr val="000000"/>
                </a:solidFill>
                <a:latin typeface="AdonisC"/>
              </a:rPr>
              <a:t> </a:t>
            </a:r>
            <a:r>
              <a:rPr lang="ru-RU" sz="3600" dirty="0" err="1">
                <a:solidFill>
                  <a:srgbClr val="000000"/>
                </a:solidFill>
                <a:latin typeface="AdonisC"/>
              </a:rPr>
              <a:t>концентрувати</a:t>
            </a:r>
            <a:r>
              <a:rPr lang="ru-RU" sz="3600" dirty="0">
                <a:solidFill>
                  <a:srgbClr val="000000"/>
                </a:solidFill>
                <a:latin typeface="AdonisC"/>
              </a:rPr>
              <a:t> </a:t>
            </a:r>
            <a:r>
              <a:rPr lang="ru-RU" sz="3600" dirty="0" err="1">
                <a:solidFill>
                  <a:srgbClr val="000000"/>
                </a:solidFill>
                <a:latin typeface="AdonisC"/>
              </a:rPr>
              <a:t>увагу</a:t>
            </a:r>
            <a:r>
              <a:rPr lang="ru-RU" sz="3600" dirty="0">
                <a:solidFill>
                  <a:srgbClr val="000000"/>
                </a:solidFill>
                <a:latin typeface="AdonisC"/>
              </a:rPr>
              <a:t>, </a:t>
            </a:r>
            <a:r>
              <a:rPr lang="ru-RU" sz="3600" dirty="0" err="1">
                <a:solidFill>
                  <a:srgbClr val="000000"/>
                </a:solidFill>
                <a:latin typeface="AdonisC"/>
              </a:rPr>
              <a:t>сприяє</a:t>
            </a:r>
            <a:r>
              <a:rPr lang="ru-RU" sz="3600" dirty="0">
                <a:solidFill>
                  <a:srgbClr val="000000"/>
                </a:solidFill>
                <a:latin typeface="AdonisC"/>
              </a:rPr>
              <a:t> </a:t>
            </a:r>
            <a:r>
              <a:rPr lang="ru-RU" sz="3600" dirty="0" err="1">
                <a:solidFill>
                  <a:srgbClr val="000000"/>
                </a:solidFill>
                <a:latin typeface="AdonisC"/>
              </a:rPr>
              <a:t>формуванню</a:t>
            </a:r>
            <a:r>
              <a:rPr lang="ru-RU" sz="3600" dirty="0">
                <a:solidFill>
                  <a:srgbClr val="000000"/>
                </a:solidFill>
                <a:latin typeface="AdonisC"/>
              </a:rPr>
              <a:t> </a:t>
            </a:r>
            <a:r>
              <a:rPr lang="ru-RU" sz="3600" dirty="0" err="1">
                <a:solidFill>
                  <a:srgbClr val="000000"/>
                </a:solidFill>
                <a:latin typeface="AdonisC"/>
              </a:rPr>
              <a:t>саморегуляції</a:t>
            </a:r>
            <a:r>
              <a:rPr lang="ru-RU" sz="3600" dirty="0">
                <a:solidFill>
                  <a:srgbClr val="000000"/>
                </a:solidFill>
                <a:latin typeface="AdonisC"/>
              </a:rPr>
              <a:t> та самоконтролю </a:t>
            </a:r>
            <a:r>
              <a:rPr lang="ru-RU" sz="3600" dirty="0" err="1">
                <a:solidFill>
                  <a:srgbClr val="000000"/>
                </a:solidFill>
                <a:latin typeface="AdonisC"/>
              </a:rPr>
              <a:t>здобувача</a:t>
            </a:r>
            <a:r>
              <a:rPr lang="ru-RU" sz="3600" dirty="0">
                <a:solidFill>
                  <a:srgbClr val="000000"/>
                </a:solidFill>
                <a:latin typeface="AdonisC"/>
              </a:rPr>
              <a:t> </a:t>
            </a:r>
            <a:r>
              <a:rPr lang="ru-RU" sz="3600" dirty="0" err="1">
                <a:solidFill>
                  <a:srgbClr val="000000"/>
                </a:solidFill>
                <a:latin typeface="AdonisC"/>
              </a:rPr>
              <a:t>освіти</a:t>
            </a:r>
            <a:r>
              <a:rPr lang="ru-RU" sz="3600" dirty="0">
                <a:solidFill>
                  <a:srgbClr val="000000"/>
                </a:solidFill>
                <a:latin typeface="AdonisC"/>
              </a:rPr>
              <a:t>; </a:t>
            </a:r>
          </a:p>
          <a:p>
            <a:pPr algn="l"/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♦ </a:t>
            </a:r>
            <a:r>
              <a:rPr lang="ru-RU" sz="3600" dirty="0">
                <a:solidFill>
                  <a:srgbClr val="000000"/>
                </a:solidFill>
                <a:latin typeface="AdonisC"/>
              </a:rPr>
              <a:t>є членом </a:t>
            </a:r>
            <a:r>
              <a:rPr lang="ru-RU" sz="3600" dirty="0" err="1">
                <a:solidFill>
                  <a:srgbClr val="000000"/>
                </a:solidFill>
                <a:latin typeface="AdonisC"/>
              </a:rPr>
              <a:t>команди</a:t>
            </a:r>
            <a:r>
              <a:rPr lang="ru-RU" sz="3600" dirty="0">
                <a:solidFill>
                  <a:srgbClr val="000000"/>
                </a:solidFill>
                <a:latin typeface="AdonisC"/>
              </a:rPr>
              <a:t> психолого-</a:t>
            </a:r>
            <a:r>
              <a:rPr lang="ru-RU" sz="3600" dirty="0" err="1">
                <a:solidFill>
                  <a:srgbClr val="000000"/>
                </a:solidFill>
                <a:latin typeface="AdonisC"/>
              </a:rPr>
              <a:t>педагогічного</a:t>
            </a:r>
            <a:r>
              <a:rPr lang="ru-RU" sz="3600" dirty="0">
                <a:solidFill>
                  <a:srgbClr val="000000"/>
                </a:solidFill>
                <a:latin typeface="AdonisC"/>
              </a:rPr>
              <a:t> </a:t>
            </a:r>
            <a:r>
              <a:rPr lang="ru-RU" sz="3600" dirty="0" err="1">
                <a:solidFill>
                  <a:srgbClr val="000000"/>
                </a:solidFill>
                <a:latin typeface="AdonisC"/>
              </a:rPr>
              <a:t>супроводу</a:t>
            </a:r>
            <a:r>
              <a:rPr lang="ru-RU" sz="3600" dirty="0">
                <a:solidFill>
                  <a:srgbClr val="000000"/>
                </a:solidFill>
                <a:latin typeface="AdonisC"/>
              </a:rPr>
              <a:t> </a:t>
            </a:r>
            <a:r>
              <a:rPr lang="ru-RU" sz="3600" dirty="0" err="1">
                <a:solidFill>
                  <a:srgbClr val="000000"/>
                </a:solidFill>
                <a:latin typeface="AdonisC"/>
              </a:rPr>
              <a:t>дитини</a:t>
            </a:r>
            <a:r>
              <a:rPr lang="ru-RU" sz="3600" dirty="0">
                <a:solidFill>
                  <a:srgbClr val="000000"/>
                </a:solidFill>
                <a:latin typeface="AdonisC"/>
              </a:rPr>
              <a:t> з </a:t>
            </a:r>
            <a:r>
              <a:rPr lang="ru-RU" sz="3600" dirty="0" err="1">
                <a:solidFill>
                  <a:srgbClr val="000000"/>
                </a:solidFill>
                <a:latin typeface="AdonisC"/>
              </a:rPr>
              <a:t>особливими</a:t>
            </a:r>
            <a:r>
              <a:rPr lang="ru-RU" sz="3600" dirty="0">
                <a:solidFill>
                  <a:srgbClr val="000000"/>
                </a:solidFill>
                <a:latin typeface="AdonisC"/>
              </a:rPr>
              <a:t> </a:t>
            </a:r>
            <a:r>
              <a:rPr lang="ru-RU" sz="3600" dirty="0" err="1">
                <a:solidFill>
                  <a:srgbClr val="000000"/>
                </a:solidFill>
                <a:latin typeface="AdonisC"/>
              </a:rPr>
              <a:t>освітніми</a:t>
            </a:r>
            <a:r>
              <a:rPr lang="ru-RU" sz="3600" dirty="0">
                <a:solidFill>
                  <a:srgbClr val="000000"/>
                </a:solidFill>
                <a:latin typeface="AdonisC"/>
              </a:rPr>
              <a:t> потребами;</a:t>
            </a:r>
          </a:p>
          <a:p>
            <a:pPr algn="l"/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♦</a:t>
            </a:r>
            <a:r>
              <a:rPr lang="ru-RU" sz="3600" dirty="0">
                <a:solidFill>
                  <a:srgbClr val="000000"/>
                </a:solidFill>
                <a:latin typeface="AdonisC"/>
              </a:rPr>
              <a:t> </a:t>
            </a:r>
            <a:r>
              <a:rPr lang="ru-RU" sz="3600" dirty="0" err="1">
                <a:solidFill>
                  <a:srgbClr val="000000"/>
                </a:solidFill>
                <a:latin typeface="AdonisC"/>
              </a:rPr>
              <a:t>співпрацює</a:t>
            </a:r>
            <a:r>
              <a:rPr lang="ru-RU" sz="3600" dirty="0">
                <a:solidFill>
                  <a:srgbClr val="000000"/>
                </a:solidFill>
                <a:latin typeface="AdonisC"/>
              </a:rPr>
              <a:t> з </a:t>
            </a:r>
            <a:r>
              <a:rPr lang="ru-RU" sz="3600" dirty="0" err="1">
                <a:solidFill>
                  <a:srgbClr val="000000"/>
                </a:solidFill>
                <a:latin typeface="AdonisC"/>
              </a:rPr>
              <a:t>фахівцями</a:t>
            </a:r>
            <a:r>
              <a:rPr lang="ru-RU" sz="3600" dirty="0">
                <a:solidFill>
                  <a:srgbClr val="000000"/>
                </a:solidFill>
                <a:latin typeface="AdonisC"/>
              </a:rPr>
              <a:t>, </a:t>
            </a:r>
            <a:r>
              <a:rPr lang="ru-RU" sz="3600" dirty="0" err="1">
                <a:solidFill>
                  <a:srgbClr val="000000"/>
                </a:solidFill>
                <a:latin typeface="AdonisC"/>
              </a:rPr>
              <a:t>які</a:t>
            </a:r>
            <a:r>
              <a:rPr lang="ru-RU" sz="3600" dirty="0">
                <a:solidFill>
                  <a:srgbClr val="000000"/>
                </a:solidFill>
                <a:latin typeface="AdonisC"/>
              </a:rPr>
              <a:t> </a:t>
            </a:r>
            <a:r>
              <a:rPr lang="ru-RU" sz="3600" dirty="0" err="1">
                <a:solidFill>
                  <a:srgbClr val="000000"/>
                </a:solidFill>
                <a:latin typeface="AdonisC"/>
              </a:rPr>
              <a:t>безпосередньо</a:t>
            </a:r>
            <a:r>
              <a:rPr lang="ru-RU" sz="3600" dirty="0">
                <a:solidFill>
                  <a:srgbClr val="000000"/>
                </a:solidFill>
                <a:latin typeface="AdonisC"/>
              </a:rPr>
              <a:t> </a:t>
            </a:r>
            <a:r>
              <a:rPr lang="ru-RU" sz="3600" dirty="0" err="1">
                <a:solidFill>
                  <a:srgbClr val="000000"/>
                </a:solidFill>
                <a:latin typeface="AdonisC"/>
              </a:rPr>
              <a:t>працюють</a:t>
            </a:r>
            <a:r>
              <a:rPr lang="ru-RU" sz="3600" dirty="0">
                <a:solidFill>
                  <a:srgbClr val="000000"/>
                </a:solidFill>
                <a:latin typeface="AdonisC"/>
              </a:rPr>
              <a:t> з </a:t>
            </a:r>
            <a:r>
              <a:rPr lang="ru-RU" sz="3600" dirty="0" err="1">
                <a:solidFill>
                  <a:srgbClr val="000000"/>
                </a:solidFill>
                <a:latin typeface="AdonisC"/>
              </a:rPr>
              <a:t>дитиною</a:t>
            </a:r>
            <a:r>
              <a:rPr lang="ru-RU" sz="3600" dirty="0">
                <a:solidFill>
                  <a:srgbClr val="000000"/>
                </a:solidFill>
                <a:latin typeface="AdonisC"/>
              </a:rPr>
              <a:t> з </a:t>
            </a:r>
            <a:r>
              <a:rPr lang="ru-RU" sz="3600" dirty="0" err="1">
                <a:solidFill>
                  <a:srgbClr val="000000"/>
                </a:solidFill>
                <a:latin typeface="AdonisC"/>
              </a:rPr>
              <a:t>особливими</a:t>
            </a:r>
            <a:r>
              <a:rPr lang="ru-RU" sz="3600" dirty="0">
                <a:solidFill>
                  <a:srgbClr val="000000"/>
                </a:solidFill>
                <a:latin typeface="AdonisC"/>
              </a:rPr>
              <a:t> </a:t>
            </a:r>
            <a:r>
              <a:rPr lang="ru-RU" sz="3600" dirty="0" err="1">
                <a:solidFill>
                  <a:srgbClr val="000000"/>
                </a:solidFill>
                <a:latin typeface="AdonisC"/>
              </a:rPr>
              <a:t>освітніми</a:t>
            </a:r>
            <a:r>
              <a:rPr lang="ru-RU" sz="3600" dirty="0">
                <a:solidFill>
                  <a:srgbClr val="000000"/>
                </a:solidFill>
                <a:latin typeface="AdonisC"/>
              </a:rPr>
              <a:t> потребами; </a:t>
            </a:r>
          </a:p>
          <a:p>
            <a:pPr algn="l"/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♦ </a:t>
            </a:r>
            <a:r>
              <a:rPr lang="ru-RU" sz="3600" dirty="0" err="1">
                <a:solidFill>
                  <a:srgbClr val="000000"/>
                </a:solidFill>
                <a:latin typeface="AdonisC"/>
              </a:rPr>
              <a:t>приймає</a:t>
            </a:r>
            <a:r>
              <a:rPr lang="ru-RU" sz="3600" dirty="0">
                <a:solidFill>
                  <a:srgbClr val="000000"/>
                </a:solidFill>
                <a:latin typeface="AdonisC"/>
              </a:rPr>
              <a:t> участь у </a:t>
            </a:r>
            <a:r>
              <a:rPr lang="ru-RU" sz="3600" dirty="0" err="1">
                <a:solidFill>
                  <a:srgbClr val="000000"/>
                </a:solidFill>
                <a:latin typeface="AdonisC"/>
              </a:rPr>
              <a:t>розробленні</a:t>
            </a:r>
            <a:r>
              <a:rPr lang="ru-RU" sz="3600" dirty="0">
                <a:solidFill>
                  <a:srgbClr val="000000"/>
                </a:solidFill>
                <a:latin typeface="AdonisC"/>
              </a:rPr>
              <a:t> </a:t>
            </a:r>
            <a:r>
              <a:rPr lang="ru-RU" sz="3600" dirty="0" err="1">
                <a:solidFill>
                  <a:srgbClr val="000000"/>
                </a:solidFill>
                <a:latin typeface="AdonisC"/>
              </a:rPr>
              <a:t>індивідуальної</a:t>
            </a:r>
            <a:r>
              <a:rPr lang="ru-RU" sz="3600" dirty="0">
                <a:solidFill>
                  <a:srgbClr val="000000"/>
                </a:solidFill>
                <a:latin typeface="AdonisC"/>
              </a:rPr>
              <a:t> </a:t>
            </a:r>
            <a:r>
              <a:rPr lang="ru-RU" sz="3600" dirty="0" err="1">
                <a:solidFill>
                  <a:srgbClr val="000000"/>
                </a:solidFill>
                <a:latin typeface="AdonisC"/>
              </a:rPr>
              <a:t>програми</a:t>
            </a:r>
            <a:r>
              <a:rPr lang="ru-RU" sz="3600" dirty="0">
                <a:solidFill>
                  <a:srgbClr val="000000"/>
                </a:solidFill>
                <a:latin typeface="AdonisC"/>
              </a:rPr>
              <a:t> </a:t>
            </a:r>
            <a:r>
              <a:rPr lang="ru-RU" sz="3600" dirty="0" err="1">
                <a:solidFill>
                  <a:srgbClr val="000000"/>
                </a:solidFill>
                <a:latin typeface="AdonisC"/>
              </a:rPr>
              <a:t>розвитку</a:t>
            </a:r>
            <a:r>
              <a:rPr lang="ru-RU" sz="3600" dirty="0">
                <a:solidFill>
                  <a:srgbClr val="000000"/>
                </a:solidFill>
                <a:latin typeface="AdonisC"/>
              </a:rPr>
              <a:t>; </a:t>
            </a:r>
          </a:p>
          <a:p>
            <a:pPr algn="l"/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♦ </a:t>
            </a:r>
            <a:r>
              <a:rPr lang="ru-RU" sz="3600" dirty="0" err="1">
                <a:solidFill>
                  <a:srgbClr val="000000"/>
                </a:solidFill>
                <a:latin typeface="AdonisC"/>
              </a:rPr>
              <a:t>забезпечує</a:t>
            </a:r>
            <a:r>
              <a:rPr lang="ru-RU" sz="3600" dirty="0">
                <a:solidFill>
                  <a:srgbClr val="000000"/>
                </a:solidFill>
                <a:latin typeface="AdonisC"/>
              </a:rPr>
              <a:t> разом з </a:t>
            </a:r>
            <a:r>
              <a:rPr lang="ru-RU" sz="3600" dirty="0" err="1">
                <a:solidFill>
                  <a:srgbClr val="000000"/>
                </a:solidFill>
                <a:latin typeface="AdonisC"/>
              </a:rPr>
              <a:t>іншими</a:t>
            </a:r>
            <a:r>
              <a:rPr lang="ru-RU" sz="3600" dirty="0">
                <a:solidFill>
                  <a:srgbClr val="000000"/>
                </a:solidFill>
                <a:latin typeface="AdonisC"/>
              </a:rPr>
              <a:t> </a:t>
            </a:r>
            <a:r>
              <a:rPr lang="ru-RU" sz="3600" dirty="0" err="1">
                <a:solidFill>
                  <a:srgbClr val="000000"/>
                </a:solidFill>
                <a:latin typeface="AdonisC"/>
              </a:rPr>
              <a:t>працівниками</a:t>
            </a:r>
            <a:r>
              <a:rPr lang="ru-RU" sz="3600" dirty="0">
                <a:solidFill>
                  <a:srgbClr val="000000"/>
                </a:solidFill>
                <a:latin typeface="AdonisC"/>
              </a:rPr>
              <a:t> </a:t>
            </a:r>
            <a:r>
              <a:rPr lang="ru-RU" sz="3600" dirty="0" err="1">
                <a:solidFill>
                  <a:srgbClr val="000000"/>
                </a:solidFill>
                <a:latin typeface="AdonisC"/>
              </a:rPr>
              <a:t>здорові</a:t>
            </a:r>
            <a:r>
              <a:rPr lang="ru-RU" sz="3600" dirty="0">
                <a:solidFill>
                  <a:srgbClr val="000000"/>
                </a:solidFill>
                <a:latin typeface="AdonisC"/>
              </a:rPr>
              <a:t> та </a:t>
            </a:r>
            <a:r>
              <a:rPr lang="ru-RU" sz="3600" dirty="0" err="1">
                <a:solidFill>
                  <a:srgbClr val="000000"/>
                </a:solidFill>
                <a:latin typeface="AdonisC"/>
              </a:rPr>
              <a:t>безпечні</a:t>
            </a:r>
            <a:r>
              <a:rPr lang="ru-RU" sz="3600" dirty="0">
                <a:solidFill>
                  <a:srgbClr val="000000"/>
                </a:solidFill>
                <a:latin typeface="AdonisC"/>
              </a:rPr>
              <a:t> </a:t>
            </a:r>
            <a:r>
              <a:rPr lang="ru-RU" sz="3600" dirty="0" err="1">
                <a:solidFill>
                  <a:srgbClr val="000000"/>
                </a:solidFill>
                <a:latin typeface="AdonisC"/>
              </a:rPr>
              <a:t>умови</a:t>
            </a:r>
            <a:r>
              <a:rPr lang="ru-RU" sz="3600" dirty="0">
                <a:solidFill>
                  <a:srgbClr val="000000"/>
                </a:solidFill>
                <a:latin typeface="AdonisC"/>
              </a:rPr>
              <a:t> </a:t>
            </a:r>
            <a:r>
              <a:rPr lang="ru-RU" sz="3600" dirty="0" err="1">
                <a:solidFill>
                  <a:srgbClr val="000000"/>
                </a:solidFill>
                <a:latin typeface="AdonisC"/>
              </a:rPr>
              <a:t>освітнього</a:t>
            </a:r>
            <a:r>
              <a:rPr lang="ru-RU" sz="3600" dirty="0">
                <a:solidFill>
                  <a:srgbClr val="000000"/>
                </a:solidFill>
                <a:latin typeface="AdonisC"/>
              </a:rPr>
              <a:t> </a:t>
            </a:r>
            <a:r>
              <a:rPr lang="ru-RU" sz="3600" dirty="0" err="1">
                <a:solidFill>
                  <a:srgbClr val="000000"/>
                </a:solidFill>
                <a:latin typeface="AdonisC"/>
              </a:rPr>
              <a:t>процесу</a:t>
            </a:r>
            <a:r>
              <a:rPr lang="ru-RU" sz="3600" dirty="0">
                <a:solidFill>
                  <a:srgbClr val="000000"/>
                </a:solidFill>
                <a:latin typeface="AdonisC"/>
              </a:rPr>
              <a:t> та </a:t>
            </a:r>
            <a:r>
              <a:rPr lang="ru-RU" sz="3600" dirty="0" err="1">
                <a:solidFill>
                  <a:srgbClr val="000000"/>
                </a:solidFill>
                <a:latin typeface="AdonisC"/>
              </a:rPr>
              <a:t>праці</a:t>
            </a:r>
            <a:r>
              <a:rPr lang="ru-RU" sz="3600" dirty="0">
                <a:solidFill>
                  <a:srgbClr val="000000"/>
                </a:solidFill>
                <a:latin typeface="AdonisC"/>
              </a:rPr>
              <a:t>; </a:t>
            </a:r>
          </a:p>
          <a:p>
            <a:pPr algn="l"/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♦ </a:t>
            </a:r>
            <a:r>
              <a:rPr lang="ru-RU" sz="3600" dirty="0" err="1">
                <a:solidFill>
                  <a:srgbClr val="000000"/>
                </a:solidFill>
                <a:latin typeface="AdonisC"/>
              </a:rPr>
              <a:t>постійно</a:t>
            </a:r>
            <a:r>
              <a:rPr lang="ru-RU" sz="3600" dirty="0">
                <a:solidFill>
                  <a:srgbClr val="000000"/>
                </a:solidFill>
                <a:latin typeface="AdonisC"/>
              </a:rPr>
              <a:t> </a:t>
            </a:r>
            <a:r>
              <a:rPr lang="ru-RU" sz="3600" dirty="0" err="1">
                <a:solidFill>
                  <a:srgbClr val="000000"/>
                </a:solidFill>
                <a:latin typeface="AdonisC"/>
              </a:rPr>
              <a:t>підвищує</a:t>
            </a:r>
            <a:r>
              <a:rPr lang="ru-RU" sz="3600" dirty="0">
                <a:solidFill>
                  <a:srgbClr val="000000"/>
                </a:solidFill>
                <a:latin typeface="AdonisC"/>
              </a:rPr>
              <a:t> </a:t>
            </a:r>
            <a:r>
              <a:rPr lang="ru-RU" sz="3600" dirty="0" err="1">
                <a:solidFill>
                  <a:srgbClr val="000000"/>
                </a:solidFill>
                <a:latin typeface="AdonisC"/>
              </a:rPr>
              <a:t>свій</a:t>
            </a:r>
            <a:r>
              <a:rPr lang="ru-RU" sz="3600" dirty="0">
                <a:solidFill>
                  <a:srgbClr val="000000"/>
                </a:solidFill>
                <a:latin typeface="AdonisC"/>
              </a:rPr>
              <a:t> </a:t>
            </a:r>
            <a:r>
              <a:rPr lang="ru-RU" sz="3600" dirty="0" err="1">
                <a:solidFill>
                  <a:srgbClr val="000000"/>
                </a:solidFill>
                <a:latin typeface="AdonisC"/>
              </a:rPr>
              <a:t>професійний</a:t>
            </a:r>
            <a:r>
              <a:rPr lang="ru-RU" sz="3600" dirty="0">
                <a:solidFill>
                  <a:srgbClr val="000000"/>
                </a:solidFill>
                <a:latin typeface="AdonisC"/>
              </a:rPr>
              <a:t> </a:t>
            </a:r>
            <a:r>
              <a:rPr lang="ru-RU" sz="3600" dirty="0" err="1">
                <a:solidFill>
                  <a:srgbClr val="000000"/>
                </a:solidFill>
                <a:latin typeface="AdonisC"/>
              </a:rPr>
              <a:t>рівень</a:t>
            </a:r>
            <a:r>
              <a:rPr lang="ru-RU" sz="3600" dirty="0">
                <a:solidFill>
                  <a:srgbClr val="000000"/>
                </a:solidFill>
                <a:latin typeface="AdonisC"/>
              </a:rPr>
              <a:t>, </a:t>
            </a:r>
            <a:r>
              <a:rPr lang="ru-RU" sz="3600" dirty="0" err="1">
                <a:solidFill>
                  <a:srgbClr val="000000"/>
                </a:solidFill>
                <a:latin typeface="AdonisC"/>
              </a:rPr>
              <a:t>педагогічну</a:t>
            </a:r>
            <a:r>
              <a:rPr lang="ru-RU" sz="3600" dirty="0">
                <a:solidFill>
                  <a:srgbClr val="000000"/>
                </a:solidFill>
                <a:latin typeface="AdonisC"/>
              </a:rPr>
              <a:t> </a:t>
            </a:r>
            <a:r>
              <a:rPr lang="ru-RU" sz="3600" dirty="0" err="1">
                <a:solidFill>
                  <a:srgbClr val="000000"/>
                </a:solidFill>
                <a:latin typeface="AdonisC"/>
              </a:rPr>
              <a:t>майстерність</a:t>
            </a:r>
            <a:r>
              <a:rPr lang="ru-RU" sz="3600" dirty="0">
                <a:solidFill>
                  <a:srgbClr val="000000"/>
                </a:solidFill>
                <a:latin typeface="AdonisC"/>
              </a:rPr>
              <a:t>, </a:t>
            </a:r>
            <a:r>
              <a:rPr lang="ru-RU" sz="3600" dirty="0" err="1">
                <a:solidFill>
                  <a:srgbClr val="000000"/>
                </a:solidFill>
                <a:latin typeface="AdonisC"/>
              </a:rPr>
              <a:t>загальну</a:t>
            </a:r>
            <a:r>
              <a:rPr lang="ru-RU" sz="3600" dirty="0">
                <a:solidFill>
                  <a:srgbClr val="000000"/>
                </a:solidFill>
                <a:latin typeface="AdonisC"/>
              </a:rPr>
              <a:t> культуру; </a:t>
            </a:r>
          </a:p>
          <a:p>
            <a:pPr algn="l"/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♦ </a:t>
            </a:r>
            <a:r>
              <a:rPr lang="ru-RU" sz="3600" dirty="0" err="1">
                <a:solidFill>
                  <a:srgbClr val="000000"/>
                </a:solidFill>
                <a:latin typeface="AdonisC"/>
              </a:rPr>
              <a:t>веде</a:t>
            </a:r>
            <a:r>
              <a:rPr lang="ru-RU" sz="3600" dirty="0">
                <a:solidFill>
                  <a:srgbClr val="000000"/>
                </a:solidFill>
                <a:latin typeface="AdonisC"/>
              </a:rPr>
              <a:t> </a:t>
            </a:r>
            <a:r>
              <a:rPr lang="ru-RU" sz="3600" dirty="0" err="1">
                <a:solidFill>
                  <a:srgbClr val="000000"/>
                </a:solidFill>
                <a:latin typeface="AdonisC"/>
              </a:rPr>
              <a:t>встановлену</a:t>
            </a:r>
            <a:r>
              <a:rPr lang="ru-RU" sz="3600" dirty="0">
                <a:solidFill>
                  <a:srgbClr val="000000"/>
                </a:solidFill>
                <a:latin typeface="AdonisC"/>
              </a:rPr>
              <a:t> </a:t>
            </a:r>
            <a:r>
              <a:rPr lang="ru-RU" sz="3600" dirty="0" err="1">
                <a:solidFill>
                  <a:srgbClr val="000000"/>
                </a:solidFill>
                <a:latin typeface="AdonisC"/>
              </a:rPr>
              <a:t>педагогічну</a:t>
            </a:r>
            <a:r>
              <a:rPr lang="ru-RU" sz="3600" dirty="0">
                <a:solidFill>
                  <a:srgbClr val="000000"/>
                </a:solidFill>
                <a:latin typeface="AdonisC"/>
              </a:rPr>
              <a:t> </a:t>
            </a:r>
            <a:r>
              <a:rPr lang="ru-RU" sz="3600" dirty="0" err="1">
                <a:solidFill>
                  <a:srgbClr val="000000"/>
                </a:solidFill>
                <a:latin typeface="AdonisC"/>
              </a:rPr>
              <a:t>документацію</a:t>
            </a:r>
            <a:r>
              <a:rPr lang="ru-RU" sz="3600" dirty="0">
                <a:solidFill>
                  <a:srgbClr val="000000"/>
                </a:solidFill>
                <a:latin typeface="AdonisC"/>
              </a:rPr>
              <a:t>. </a:t>
            </a:r>
          </a:p>
          <a:p>
            <a:pPr algn="l"/>
            <a:endParaRPr lang="uk-UA" sz="36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uk-UA" sz="36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uk-UA" sz="36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ru-RU" sz="36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ru-RU" sz="36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ru-RU" sz="3600" dirty="0">
              <a:solidFill>
                <a:srgbClr val="000000"/>
              </a:solidFill>
              <a:latin typeface="AdonisC"/>
            </a:endParaRPr>
          </a:p>
          <a:p>
            <a:pPr algn="l"/>
            <a:endParaRPr lang="ru-RU" sz="36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ru-RU" sz="36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ru-RU" sz="3600" dirty="0">
              <a:solidFill>
                <a:srgbClr val="000000"/>
              </a:solidFill>
              <a:latin typeface="AdonisC"/>
            </a:endParaRPr>
          </a:p>
          <a:p>
            <a:pPr algn="l"/>
            <a:endParaRPr lang="ru-RU" sz="36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ru-RU" sz="36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ru-RU" sz="3600" dirty="0">
              <a:solidFill>
                <a:srgbClr val="000000"/>
              </a:solidFill>
              <a:latin typeface="AdonisC"/>
            </a:endParaRPr>
          </a:p>
          <a:p>
            <a:pPr algn="l"/>
            <a:endParaRPr lang="ru-RU" sz="36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lnSpc>
                <a:spcPct val="150000"/>
              </a:lnSpc>
            </a:pPr>
            <a:endParaRPr lang="ru-RU" sz="36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ru-RU" sz="36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600" dirty="0">
              <a:solidFill>
                <a:srgbClr val="000000"/>
              </a:solidFill>
              <a:latin typeface="AdonisC"/>
            </a:endParaRPr>
          </a:p>
          <a:p>
            <a:pPr algn="l">
              <a:lnSpc>
                <a:spcPct val="150000"/>
              </a:lnSpc>
            </a:pPr>
            <a:endParaRPr lang="uk-UA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lnSpc>
                <a:spcPct val="150000"/>
              </a:lnSpc>
            </a:pPr>
            <a:endParaRPr lang="x-none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62473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01AC1933-F151-45F2-9422-147DA4BCED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260649"/>
            <a:ext cx="7886700" cy="720079"/>
          </a:xfrm>
        </p:spPr>
        <p:txBody>
          <a:bodyPr/>
          <a:lstStyle/>
          <a:p>
            <a:pPr algn="ctr"/>
            <a:r>
              <a:rPr lang="uk-UA" sz="4000" b="1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Функції асистента вчителя</a:t>
            </a:r>
            <a:endParaRPr lang="ru-RU" dirty="0"/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5F2884D9-6263-42AC-944B-1E0D728FC8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23528" y="1268760"/>
            <a:ext cx="8568952" cy="5328591"/>
          </a:xfrm>
        </p:spPr>
        <p:txBody>
          <a:bodyPr>
            <a:normAutofit lnSpcReduction="10000"/>
          </a:bodyPr>
          <a:lstStyle/>
          <a:p>
            <a:pPr lvl="0"/>
            <a:r>
              <a:rPr lang="uk-UA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Навчально-</a:t>
            </a:r>
            <a:r>
              <a:rPr lang="uk-UA" sz="28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розвиткова</a:t>
            </a:r>
            <a:r>
              <a:rPr lang="uk-UA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♦ </a:t>
            </a:r>
            <a:r>
              <a:rPr lang="ru-RU" sz="2400" dirty="0" err="1">
                <a:solidFill>
                  <a:srgbClr val="000000"/>
                </a:solidFill>
                <a:latin typeface="AdonisC"/>
              </a:rPr>
              <a:t>співпрацюючи</a:t>
            </a:r>
            <a:r>
              <a:rPr lang="ru-RU" sz="2400" dirty="0">
                <a:solidFill>
                  <a:srgbClr val="000000"/>
                </a:solidFill>
                <a:latin typeface="AdonisC"/>
              </a:rPr>
              <a:t> з учителем/</a:t>
            </a:r>
            <a:r>
              <a:rPr lang="ru-RU" sz="2400" dirty="0" err="1">
                <a:solidFill>
                  <a:srgbClr val="000000"/>
                </a:solidFill>
                <a:latin typeface="AdonisC"/>
              </a:rPr>
              <a:t>вихователем</a:t>
            </a:r>
            <a:r>
              <a:rPr lang="ru-RU" sz="2400" dirty="0">
                <a:solidFill>
                  <a:srgbClr val="000000"/>
                </a:solidFill>
                <a:latin typeface="AdonisC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donisC"/>
              </a:rPr>
              <a:t>класу</a:t>
            </a:r>
            <a:r>
              <a:rPr lang="ru-RU" sz="2400" dirty="0">
                <a:solidFill>
                  <a:srgbClr val="000000"/>
                </a:solidFill>
                <a:latin typeface="AdonisC"/>
              </a:rPr>
              <a:t>/</a:t>
            </a:r>
            <a:r>
              <a:rPr lang="ru-RU" sz="2400" dirty="0" err="1">
                <a:solidFill>
                  <a:srgbClr val="000000"/>
                </a:solidFill>
                <a:latin typeface="AdonisC"/>
              </a:rPr>
              <a:t>групи</a:t>
            </a:r>
            <a:r>
              <a:rPr lang="ru-RU" sz="2400" dirty="0">
                <a:solidFill>
                  <a:srgbClr val="000000"/>
                </a:solidFill>
                <a:latin typeface="AdonisC"/>
              </a:rPr>
              <a:t>, </a:t>
            </a:r>
            <a:r>
              <a:rPr lang="ru-RU" sz="2400" dirty="0" err="1">
                <a:solidFill>
                  <a:srgbClr val="000000"/>
                </a:solidFill>
                <a:latin typeface="AdonisC"/>
              </a:rPr>
              <a:t>надає</a:t>
            </a:r>
            <a:r>
              <a:rPr lang="ru-RU" sz="2400" dirty="0">
                <a:solidFill>
                  <a:srgbClr val="000000"/>
                </a:solidFill>
                <a:latin typeface="AdonisC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donisC"/>
              </a:rPr>
              <a:t>освітні</a:t>
            </a:r>
            <a:r>
              <a:rPr lang="ru-RU" sz="2400" dirty="0">
                <a:solidFill>
                  <a:srgbClr val="000000"/>
                </a:solidFill>
                <a:latin typeface="AdonisC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donisC"/>
              </a:rPr>
              <a:t>послуги</a:t>
            </a:r>
            <a:r>
              <a:rPr lang="ru-RU" sz="2400" dirty="0">
                <a:solidFill>
                  <a:srgbClr val="000000"/>
                </a:solidFill>
                <a:latin typeface="AdonisC"/>
              </a:rPr>
              <a:t>, </a:t>
            </a:r>
            <a:r>
              <a:rPr lang="ru-RU" sz="2400" dirty="0" err="1">
                <a:solidFill>
                  <a:srgbClr val="000000"/>
                </a:solidFill>
                <a:latin typeface="AdonisC"/>
              </a:rPr>
              <a:t>спрямовані</a:t>
            </a:r>
            <a:r>
              <a:rPr lang="ru-RU" sz="2400" dirty="0">
                <a:solidFill>
                  <a:srgbClr val="000000"/>
                </a:solidFill>
                <a:latin typeface="AdonisC"/>
              </a:rPr>
              <a:t> на </a:t>
            </a:r>
            <a:r>
              <a:rPr lang="ru-RU" sz="2400" dirty="0" err="1">
                <a:solidFill>
                  <a:srgbClr val="000000"/>
                </a:solidFill>
                <a:latin typeface="AdonisC"/>
              </a:rPr>
              <a:t>задоволення</a:t>
            </a:r>
            <a:r>
              <a:rPr lang="ru-RU" sz="2400" dirty="0">
                <a:solidFill>
                  <a:srgbClr val="000000"/>
                </a:solidFill>
                <a:latin typeface="AdonisC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donisC"/>
              </a:rPr>
              <a:t>освітніх</a:t>
            </a:r>
            <a:r>
              <a:rPr lang="ru-RU" sz="2400" dirty="0">
                <a:solidFill>
                  <a:srgbClr val="000000"/>
                </a:solidFill>
                <a:latin typeface="AdonisC"/>
              </a:rPr>
              <a:t> потреб </a:t>
            </a:r>
            <a:r>
              <a:rPr lang="ru-RU" sz="2400" dirty="0" err="1">
                <a:solidFill>
                  <a:srgbClr val="000000"/>
                </a:solidFill>
                <a:latin typeface="AdonisC"/>
              </a:rPr>
              <a:t>здобувачів</a:t>
            </a:r>
            <a:r>
              <a:rPr lang="ru-RU" sz="2400" dirty="0">
                <a:solidFill>
                  <a:srgbClr val="000000"/>
                </a:solidFill>
                <a:latin typeface="AdonisC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donisC"/>
              </a:rPr>
              <a:t>освіти</a:t>
            </a:r>
            <a:r>
              <a:rPr lang="ru-RU" sz="2400" dirty="0">
                <a:solidFill>
                  <a:srgbClr val="000000"/>
                </a:solidFill>
                <a:latin typeface="AdonisC"/>
              </a:rPr>
              <a:t>; </a:t>
            </a:r>
          </a:p>
          <a:p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♦ </a:t>
            </a:r>
            <a:r>
              <a:rPr lang="ru-RU" sz="2400" dirty="0" err="1">
                <a:solidFill>
                  <a:srgbClr val="000000"/>
                </a:solidFill>
                <a:latin typeface="AdonisC"/>
              </a:rPr>
              <a:t>здійснює</a:t>
            </a:r>
            <a:r>
              <a:rPr lang="ru-RU" sz="2400" dirty="0">
                <a:solidFill>
                  <a:srgbClr val="000000"/>
                </a:solidFill>
                <a:latin typeface="AdonisC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donisC"/>
              </a:rPr>
              <a:t>соціально-педагогічний</a:t>
            </a:r>
            <a:r>
              <a:rPr lang="ru-RU" sz="2400" dirty="0">
                <a:solidFill>
                  <a:srgbClr val="000000"/>
                </a:solidFill>
                <a:latin typeface="AdonisC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donisC"/>
              </a:rPr>
              <a:t>супровід</a:t>
            </a:r>
            <a:r>
              <a:rPr lang="ru-RU" sz="2400" dirty="0">
                <a:solidFill>
                  <a:srgbClr val="000000"/>
                </a:solidFill>
                <a:latin typeface="AdonisC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donisC"/>
              </a:rPr>
              <a:t>дітей</a:t>
            </a:r>
            <a:r>
              <a:rPr lang="ru-RU" sz="2400" dirty="0">
                <a:solidFill>
                  <a:srgbClr val="000000"/>
                </a:solidFill>
                <a:latin typeface="AdonisC"/>
              </a:rPr>
              <a:t> з </a:t>
            </a:r>
            <a:r>
              <a:rPr lang="ru-RU" sz="2400" dirty="0" err="1">
                <a:solidFill>
                  <a:srgbClr val="000000"/>
                </a:solidFill>
                <a:latin typeface="AdonisC"/>
              </a:rPr>
              <a:t>особливими</a:t>
            </a:r>
            <a:r>
              <a:rPr lang="ru-RU" sz="2400" dirty="0">
                <a:solidFill>
                  <a:srgbClr val="000000"/>
                </a:solidFill>
                <a:latin typeface="AdonisC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donisC"/>
              </a:rPr>
              <a:t>освітніми</a:t>
            </a:r>
            <a:r>
              <a:rPr lang="ru-RU" sz="2400" dirty="0">
                <a:solidFill>
                  <a:srgbClr val="000000"/>
                </a:solidFill>
                <a:latin typeface="AdonisC"/>
              </a:rPr>
              <a:t> потребами, </a:t>
            </a:r>
            <a:r>
              <a:rPr lang="ru-RU" sz="2400" dirty="0" err="1">
                <a:solidFill>
                  <a:srgbClr val="000000"/>
                </a:solidFill>
                <a:latin typeface="AdonisC"/>
              </a:rPr>
              <a:t>дбає</a:t>
            </a:r>
            <a:r>
              <a:rPr lang="ru-RU" sz="2400" dirty="0">
                <a:solidFill>
                  <a:srgbClr val="000000"/>
                </a:solidFill>
                <a:latin typeface="AdonisC"/>
              </a:rPr>
              <a:t> про </a:t>
            </a:r>
            <a:r>
              <a:rPr lang="ru-RU" sz="2400" dirty="0" err="1">
                <a:solidFill>
                  <a:srgbClr val="000000"/>
                </a:solidFill>
                <a:latin typeface="AdonisC"/>
              </a:rPr>
              <a:t>професійне</a:t>
            </a:r>
            <a:r>
              <a:rPr lang="ru-RU" sz="2400" dirty="0">
                <a:solidFill>
                  <a:srgbClr val="000000"/>
                </a:solidFill>
                <a:latin typeface="AdonisC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donisC"/>
              </a:rPr>
              <a:t>самовизначення</a:t>
            </a:r>
            <a:r>
              <a:rPr lang="ru-RU" sz="2400" dirty="0">
                <a:solidFill>
                  <a:srgbClr val="000000"/>
                </a:solidFill>
                <a:latin typeface="AdonisC"/>
              </a:rPr>
              <a:t> та </a:t>
            </a:r>
            <a:r>
              <a:rPr lang="ru-RU" sz="2400" dirty="0" err="1">
                <a:solidFill>
                  <a:srgbClr val="000000"/>
                </a:solidFill>
                <a:latin typeface="AdonisC"/>
              </a:rPr>
              <a:t>соціальну</a:t>
            </a:r>
            <a:r>
              <a:rPr lang="ru-RU" sz="2400" dirty="0">
                <a:solidFill>
                  <a:srgbClr val="000000"/>
                </a:solidFill>
                <a:latin typeface="AdonisC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donisC"/>
              </a:rPr>
              <a:t>адаптацію</a:t>
            </a:r>
            <a:r>
              <a:rPr lang="ru-RU" sz="2400" dirty="0">
                <a:solidFill>
                  <a:srgbClr val="000000"/>
                </a:solidFill>
                <a:latin typeface="AdonisC"/>
              </a:rPr>
              <a:t>; </a:t>
            </a:r>
          </a:p>
          <a:p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♦ </a:t>
            </a:r>
            <a:r>
              <a:rPr lang="ru-RU" sz="2400" dirty="0" err="1">
                <a:solidFill>
                  <a:srgbClr val="000000"/>
                </a:solidFill>
                <a:latin typeface="AdonisC"/>
              </a:rPr>
              <a:t>сприяє</a:t>
            </a:r>
            <a:r>
              <a:rPr lang="ru-RU" sz="2400" dirty="0">
                <a:solidFill>
                  <a:srgbClr val="000000"/>
                </a:solidFill>
                <a:latin typeface="AdonisC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donisC"/>
              </a:rPr>
              <a:t>розвитку</a:t>
            </a:r>
            <a:r>
              <a:rPr lang="ru-RU" sz="2400" dirty="0">
                <a:solidFill>
                  <a:srgbClr val="000000"/>
                </a:solidFill>
                <a:latin typeface="AdonisC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donisC"/>
              </a:rPr>
              <a:t>дітей</a:t>
            </a:r>
            <a:r>
              <a:rPr lang="ru-RU" sz="2400" dirty="0">
                <a:solidFill>
                  <a:srgbClr val="000000"/>
                </a:solidFill>
                <a:latin typeface="AdonisC"/>
              </a:rPr>
              <a:t> з </a:t>
            </a:r>
            <a:r>
              <a:rPr lang="ru-RU" sz="2400" dirty="0" err="1">
                <a:solidFill>
                  <a:srgbClr val="000000"/>
                </a:solidFill>
                <a:latin typeface="AdonisC"/>
              </a:rPr>
              <a:t>особливими</a:t>
            </a:r>
            <a:r>
              <a:rPr lang="ru-RU" sz="2400" dirty="0">
                <a:solidFill>
                  <a:srgbClr val="000000"/>
                </a:solidFill>
                <a:latin typeface="AdonisC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donisC"/>
              </a:rPr>
              <a:t>освітніми</a:t>
            </a:r>
            <a:r>
              <a:rPr lang="ru-RU" sz="2400" dirty="0">
                <a:solidFill>
                  <a:srgbClr val="000000"/>
                </a:solidFill>
                <a:latin typeface="AdonisC"/>
              </a:rPr>
              <a:t> потребами, </a:t>
            </a:r>
            <a:r>
              <a:rPr lang="ru-RU" sz="2400" dirty="0" err="1">
                <a:solidFill>
                  <a:srgbClr val="000000"/>
                </a:solidFill>
                <a:latin typeface="AdonisC"/>
              </a:rPr>
              <a:t>поліпшенню</a:t>
            </a:r>
            <a:r>
              <a:rPr lang="ru-RU" sz="2400" dirty="0">
                <a:solidFill>
                  <a:srgbClr val="000000"/>
                </a:solidFill>
                <a:latin typeface="AdonisC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donisC"/>
              </a:rPr>
              <a:t>їхнього</a:t>
            </a:r>
            <a:r>
              <a:rPr lang="ru-RU" sz="2400" dirty="0">
                <a:solidFill>
                  <a:srgbClr val="000000"/>
                </a:solidFill>
                <a:latin typeface="AdonisC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donisC"/>
              </a:rPr>
              <a:t>психоемоційного</a:t>
            </a:r>
            <a:r>
              <a:rPr lang="ru-RU" sz="2400" dirty="0">
                <a:solidFill>
                  <a:srgbClr val="000000"/>
                </a:solidFill>
                <a:latin typeface="AdonisC"/>
              </a:rPr>
              <a:t> стану; </a:t>
            </a:r>
          </a:p>
          <a:p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♦ </a:t>
            </a:r>
            <a:r>
              <a:rPr lang="ru-RU" sz="2400" dirty="0" err="1">
                <a:solidFill>
                  <a:srgbClr val="000000"/>
                </a:solidFill>
                <a:latin typeface="AdonisC"/>
              </a:rPr>
              <a:t>стимулює</a:t>
            </a:r>
            <a:r>
              <a:rPr lang="ru-RU" sz="2400" dirty="0">
                <a:solidFill>
                  <a:srgbClr val="000000"/>
                </a:solidFill>
                <a:latin typeface="AdonisC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donisC"/>
              </a:rPr>
              <a:t>розвиток</a:t>
            </a:r>
            <a:r>
              <a:rPr lang="ru-RU" sz="2400" dirty="0">
                <a:solidFill>
                  <a:srgbClr val="000000"/>
                </a:solidFill>
                <a:latin typeface="AdonisC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donisC"/>
              </a:rPr>
              <a:t>соціальної</a:t>
            </a:r>
            <a:r>
              <a:rPr lang="ru-RU" sz="2400" dirty="0">
                <a:solidFill>
                  <a:srgbClr val="000000"/>
                </a:solidFill>
                <a:latin typeface="AdonisC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donisC"/>
              </a:rPr>
              <a:t>активності</a:t>
            </a:r>
            <a:r>
              <a:rPr lang="ru-RU" sz="2400" dirty="0">
                <a:solidFill>
                  <a:srgbClr val="000000"/>
                </a:solidFill>
                <a:latin typeface="AdonisC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donisC"/>
              </a:rPr>
              <a:t>дітей</a:t>
            </a:r>
            <a:r>
              <a:rPr lang="ru-RU" sz="2400" dirty="0">
                <a:solidFill>
                  <a:srgbClr val="000000"/>
                </a:solidFill>
                <a:latin typeface="AdonisC"/>
              </a:rPr>
              <a:t>, </a:t>
            </a:r>
            <a:r>
              <a:rPr lang="ru-RU" sz="2400" dirty="0" err="1">
                <a:solidFill>
                  <a:srgbClr val="000000"/>
                </a:solidFill>
                <a:latin typeface="AdonisC"/>
              </a:rPr>
              <a:t>сприяє</a:t>
            </a:r>
            <a:r>
              <a:rPr lang="ru-RU" sz="2400" dirty="0">
                <a:solidFill>
                  <a:srgbClr val="000000"/>
                </a:solidFill>
                <a:latin typeface="AdonisC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donisC"/>
              </a:rPr>
              <a:t>виявленню</a:t>
            </a:r>
            <a:r>
              <a:rPr lang="ru-RU" sz="2400" dirty="0">
                <a:solidFill>
                  <a:srgbClr val="000000"/>
                </a:solidFill>
                <a:latin typeface="AdonisC"/>
              </a:rPr>
              <a:t> та </a:t>
            </a:r>
            <a:r>
              <a:rPr lang="ru-RU" sz="2400" dirty="0" err="1">
                <a:solidFill>
                  <a:srgbClr val="000000"/>
                </a:solidFill>
                <a:latin typeface="AdonisC"/>
              </a:rPr>
              <a:t>розкриттю</a:t>
            </a:r>
            <a:r>
              <a:rPr lang="ru-RU" sz="2400" dirty="0">
                <a:solidFill>
                  <a:srgbClr val="000000"/>
                </a:solidFill>
                <a:latin typeface="AdonisC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donisC"/>
              </a:rPr>
              <a:t>їхніх</a:t>
            </a:r>
            <a:r>
              <a:rPr lang="ru-RU" sz="2400" dirty="0">
                <a:solidFill>
                  <a:srgbClr val="000000"/>
                </a:solidFill>
                <a:latin typeface="AdonisC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donisC"/>
              </a:rPr>
              <a:t>здібностей</a:t>
            </a:r>
            <a:r>
              <a:rPr lang="ru-RU" sz="2400" dirty="0">
                <a:solidFill>
                  <a:srgbClr val="000000"/>
                </a:solidFill>
                <a:latin typeface="AdonisC"/>
              </a:rPr>
              <a:t>, </a:t>
            </a:r>
            <a:r>
              <a:rPr lang="ru-RU" sz="2400" dirty="0" err="1">
                <a:solidFill>
                  <a:srgbClr val="000000"/>
                </a:solidFill>
                <a:latin typeface="AdonisC"/>
              </a:rPr>
              <a:t>талантів</a:t>
            </a:r>
            <a:r>
              <a:rPr lang="ru-RU" sz="2400" dirty="0">
                <a:solidFill>
                  <a:srgbClr val="000000"/>
                </a:solidFill>
                <a:latin typeface="AdonisC"/>
              </a:rPr>
              <a:t>, </a:t>
            </a:r>
            <a:r>
              <a:rPr lang="ru-RU" sz="2400" dirty="0" err="1">
                <a:solidFill>
                  <a:srgbClr val="000000"/>
                </a:solidFill>
                <a:latin typeface="AdonisC"/>
              </a:rPr>
              <a:t>обдарувань</a:t>
            </a:r>
            <a:r>
              <a:rPr lang="ru-RU" sz="2400" dirty="0">
                <a:solidFill>
                  <a:srgbClr val="000000"/>
                </a:solidFill>
                <a:latin typeface="AdonisC"/>
              </a:rPr>
              <a:t> шляхом </a:t>
            </a:r>
            <a:r>
              <a:rPr lang="ru-RU" sz="2400" dirty="0" err="1">
                <a:solidFill>
                  <a:srgbClr val="000000"/>
                </a:solidFill>
                <a:latin typeface="AdonisC"/>
              </a:rPr>
              <a:t>їхньої</a:t>
            </a:r>
            <a:r>
              <a:rPr lang="ru-RU" sz="2400" dirty="0">
                <a:solidFill>
                  <a:srgbClr val="000000"/>
                </a:solidFill>
                <a:latin typeface="AdonisC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donisC"/>
              </a:rPr>
              <a:t>участі</a:t>
            </a:r>
            <a:r>
              <a:rPr lang="ru-RU" sz="2400" dirty="0">
                <a:solidFill>
                  <a:srgbClr val="000000"/>
                </a:solidFill>
                <a:latin typeface="AdonisC"/>
              </a:rPr>
              <a:t> в </a:t>
            </a:r>
            <a:r>
              <a:rPr lang="ru-RU" sz="2400" dirty="0" err="1">
                <a:solidFill>
                  <a:srgbClr val="000000"/>
                </a:solidFill>
                <a:latin typeface="AdonisC"/>
              </a:rPr>
              <a:t>науковій</a:t>
            </a:r>
            <a:r>
              <a:rPr lang="ru-RU" sz="2400" dirty="0">
                <a:solidFill>
                  <a:srgbClr val="000000"/>
                </a:solidFill>
                <a:latin typeface="AdonisC"/>
              </a:rPr>
              <a:t>, </a:t>
            </a:r>
            <a:r>
              <a:rPr lang="ru-RU" sz="2400" dirty="0" err="1">
                <a:solidFill>
                  <a:srgbClr val="000000"/>
                </a:solidFill>
                <a:latin typeface="AdonisC"/>
              </a:rPr>
              <a:t>технічній</a:t>
            </a:r>
            <a:r>
              <a:rPr lang="ru-RU" sz="2400" dirty="0">
                <a:solidFill>
                  <a:srgbClr val="000000"/>
                </a:solidFill>
                <a:latin typeface="AdonisC"/>
              </a:rPr>
              <a:t>, </a:t>
            </a:r>
            <a:r>
              <a:rPr lang="ru-RU" sz="2400" dirty="0" err="1">
                <a:solidFill>
                  <a:srgbClr val="000000"/>
                </a:solidFill>
                <a:latin typeface="AdonisC"/>
              </a:rPr>
              <a:t>художній</a:t>
            </a:r>
            <a:r>
              <a:rPr lang="ru-RU" sz="2400" dirty="0">
                <a:solidFill>
                  <a:srgbClr val="000000"/>
                </a:solidFill>
                <a:latin typeface="AdonisC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donisC"/>
              </a:rPr>
              <a:t>творчості</a:t>
            </a:r>
            <a:r>
              <a:rPr lang="ru-RU" sz="2400" dirty="0">
                <a:solidFill>
                  <a:srgbClr val="000000"/>
                </a:solidFill>
                <a:latin typeface="AdonisC"/>
              </a:rPr>
              <a:t>;</a:t>
            </a:r>
          </a:p>
          <a:p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♦ </a:t>
            </a:r>
            <a:r>
              <a:rPr lang="ru-RU" sz="2400" dirty="0" err="1">
                <a:solidFill>
                  <a:srgbClr val="000000"/>
                </a:solidFill>
                <a:latin typeface="AdonisC"/>
              </a:rPr>
              <a:t>створює</a:t>
            </a:r>
            <a:r>
              <a:rPr lang="ru-RU" sz="2400" dirty="0">
                <a:solidFill>
                  <a:srgbClr val="000000"/>
                </a:solidFill>
                <a:latin typeface="AdonisC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donisC"/>
              </a:rPr>
              <a:t>освітні</a:t>
            </a:r>
            <a:r>
              <a:rPr lang="ru-RU" sz="2400" dirty="0">
                <a:solidFill>
                  <a:srgbClr val="000000"/>
                </a:solidFill>
                <a:latin typeface="AdonisC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donisC"/>
              </a:rPr>
              <a:t>ситуації</a:t>
            </a:r>
            <a:r>
              <a:rPr lang="ru-RU" sz="2400" dirty="0">
                <a:solidFill>
                  <a:srgbClr val="000000"/>
                </a:solidFill>
                <a:latin typeface="AdonisC"/>
              </a:rPr>
              <a:t>, обстановку </a:t>
            </a:r>
            <a:r>
              <a:rPr lang="ru-RU" sz="2400" dirty="0" err="1">
                <a:solidFill>
                  <a:srgbClr val="000000"/>
                </a:solidFill>
                <a:latin typeface="AdonisC"/>
              </a:rPr>
              <a:t>оптимізму</a:t>
            </a:r>
            <a:r>
              <a:rPr lang="ru-RU" sz="2400" dirty="0">
                <a:solidFill>
                  <a:srgbClr val="000000"/>
                </a:solidFill>
                <a:latin typeface="AdonisC"/>
              </a:rPr>
              <a:t> та </a:t>
            </a:r>
            <a:r>
              <a:rPr lang="ru-RU" sz="2400" dirty="0" err="1">
                <a:solidFill>
                  <a:srgbClr val="000000"/>
                </a:solidFill>
                <a:latin typeface="AdonisC"/>
              </a:rPr>
              <a:t>впевненості</a:t>
            </a:r>
            <a:r>
              <a:rPr lang="ru-RU" sz="2400" dirty="0">
                <a:solidFill>
                  <a:srgbClr val="000000"/>
                </a:solidFill>
                <a:latin typeface="AdonisC"/>
              </a:rPr>
              <a:t> у </a:t>
            </a:r>
            <a:r>
              <a:rPr lang="ru-RU" sz="2400" dirty="0" err="1">
                <a:solidFill>
                  <a:srgbClr val="000000"/>
                </a:solidFill>
                <a:latin typeface="AdonisC"/>
              </a:rPr>
              <a:t>своїх</a:t>
            </a:r>
            <a:r>
              <a:rPr lang="ru-RU" sz="2400" dirty="0">
                <a:solidFill>
                  <a:srgbClr val="000000"/>
                </a:solidFill>
                <a:latin typeface="AdonisC"/>
              </a:rPr>
              <a:t> силах і </a:t>
            </a:r>
            <a:r>
              <a:rPr lang="ru-RU" sz="2400" dirty="0" err="1">
                <a:solidFill>
                  <a:srgbClr val="000000"/>
                </a:solidFill>
                <a:latin typeface="AdonisC"/>
              </a:rPr>
              <a:t>майбутньому</a:t>
            </a:r>
            <a:r>
              <a:rPr lang="ru-RU" sz="2400" dirty="0">
                <a:solidFill>
                  <a:srgbClr val="000000"/>
                </a:solidFill>
                <a:latin typeface="AdonisC"/>
              </a:rPr>
              <a:t>. </a:t>
            </a:r>
          </a:p>
          <a:p>
            <a:endParaRPr lang="ru-RU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46976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278757D1-4358-4280-A62F-29A9B8A226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260649"/>
            <a:ext cx="7886700" cy="720079"/>
          </a:xfrm>
        </p:spPr>
        <p:txBody>
          <a:bodyPr/>
          <a:lstStyle/>
          <a:p>
            <a:pPr algn="ctr"/>
            <a:r>
              <a:rPr lang="uk-UA" sz="4000" b="1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Функції асистента вчителя</a:t>
            </a:r>
            <a:endParaRPr lang="ru-RU" dirty="0"/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B1215C8A-D98A-4561-B85D-F06116DC75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7544" y="1196752"/>
            <a:ext cx="8352928" cy="5544616"/>
          </a:xfrm>
        </p:spPr>
        <p:txBody>
          <a:bodyPr>
            <a:normAutofit lnSpcReduction="10000"/>
          </a:bodyPr>
          <a:lstStyle/>
          <a:p>
            <a:pPr lvl="0"/>
            <a:r>
              <a:rPr lang="uk-UA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Діагностична:</a:t>
            </a:r>
          </a:p>
          <a:p>
            <a:r>
              <a:rPr lang="uk-UA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♦</a:t>
            </a:r>
            <a:r>
              <a:rPr lang="ru-RU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rgbClr val="000000"/>
                </a:solidFill>
                <a:latin typeface="AdonisC"/>
              </a:rPr>
              <a:t>разом з командою </a:t>
            </a:r>
            <a:r>
              <a:rPr lang="ru-RU" sz="2800" dirty="0" err="1">
                <a:solidFill>
                  <a:srgbClr val="000000"/>
                </a:solidFill>
                <a:latin typeface="AdonisC"/>
              </a:rPr>
              <a:t>супроводу</a:t>
            </a:r>
            <a:r>
              <a:rPr lang="ru-RU" sz="2800" dirty="0">
                <a:solidFill>
                  <a:srgbClr val="000000"/>
                </a:solidFill>
                <a:latin typeface="AdonisC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AdonisC"/>
              </a:rPr>
              <a:t>розробляє</a:t>
            </a:r>
            <a:r>
              <a:rPr lang="ru-RU" sz="2800" dirty="0">
                <a:solidFill>
                  <a:srgbClr val="000000"/>
                </a:solidFill>
                <a:latin typeface="AdonisC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AdonisC"/>
              </a:rPr>
              <a:t>індивідуальну</a:t>
            </a:r>
            <a:r>
              <a:rPr lang="ru-RU" sz="2800" dirty="0">
                <a:solidFill>
                  <a:srgbClr val="000000"/>
                </a:solidFill>
                <a:latin typeface="AdonisC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AdonisC"/>
              </a:rPr>
              <a:t>програму</a:t>
            </a:r>
            <a:r>
              <a:rPr lang="ru-RU" sz="2800" dirty="0">
                <a:solidFill>
                  <a:srgbClr val="000000"/>
                </a:solidFill>
                <a:latin typeface="AdonisC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AdonisC"/>
              </a:rPr>
              <a:t>розвитку</a:t>
            </a:r>
            <a:r>
              <a:rPr lang="ru-RU" sz="2800" dirty="0">
                <a:solidFill>
                  <a:srgbClr val="000000"/>
                </a:solidFill>
                <a:latin typeface="AdonisC"/>
              </a:rPr>
              <a:t>, </a:t>
            </a:r>
            <a:r>
              <a:rPr lang="ru-RU" sz="2800" dirty="0" err="1">
                <a:solidFill>
                  <a:srgbClr val="000000"/>
                </a:solidFill>
                <a:latin typeface="AdonisC"/>
              </a:rPr>
              <a:t>вивчає</a:t>
            </a:r>
            <a:r>
              <a:rPr lang="ru-RU" sz="2800" dirty="0">
                <a:solidFill>
                  <a:srgbClr val="000000"/>
                </a:solidFill>
                <a:latin typeface="AdonisC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AdonisC"/>
              </a:rPr>
              <a:t>особливості</a:t>
            </a:r>
            <a:r>
              <a:rPr lang="ru-RU" sz="2800" dirty="0">
                <a:solidFill>
                  <a:srgbClr val="000000"/>
                </a:solidFill>
                <a:latin typeface="AdonisC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AdonisC"/>
              </a:rPr>
              <a:t>діяльності</a:t>
            </a:r>
            <a:r>
              <a:rPr lang="ru-RU" sz="2800" dirty="0">
                <a:solidFill>
                  <a:srgbClr val="000000"/>
                </a:solidFill>
                <a:latin typeface="AdonisC"/>
              </a:rPr>
              <a:t> і </a:t>
            </a:r>
            <a:r>
              <a:rPr lang="ru-RU" sz="2800" dirty="0" err="1">
                <a:solidFill>
                  <a:srgbClr val="000000"/>
                </a:solidFill>
                <a:latin typeface="AdonisC"/>
              </a:rPr>
              <a:t>розвитку</a:t>
            </a:r>
            <a:r>
              <a:rPr lang="ru-RU" sz="2800" dirty="0">
                <a:solidFill>
                  <a:srgbClr val="000000"/>
                </a:solidFill>
                <a:latin typeface="AdonisC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AdonisC"/>
              </a:rPr>
              <a:t>дітей</a:t>
            </a:r>
            <a:r>
              <a:rPr lang="ru-RU" sz="2800" dirty="0">
                <a:solidFill>
                  <a:srgbClr val="000000"/>
                </a:solidFill>
                <a:latin typeface="AdonisC"/>
              </a:rPr>
              <a:t> з </a:t>
            </a:r>
            <a:r>
              <a:rPr lang="ru-RU" sz="2800" dirty="0" err="1">
                <a:solidFill>
                  <a:srgbClr val="000000"/>
                </a:solidFill>
                <a:latin typeface="AdonisC"/>
              </a:rPr>
              <a:t>особливими</a:t>
            </a:r>
            <a:r>
              <a:rPr lang="ru-RU" sz="2800" dirty="0">
                <a:solidFill>
                  <a:srgbClr val="000000"/>
                </a:solidFill>
                <a:latin typeface="AdonisC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AdonisC"/>
              </a:rPr>
              <a:t>освітніми</a:t>
            </a:r>
            <a:r>
              <a:rPr lang="ru-RU" sz="2800" dirty="0">
                <a:solidFill>
                  <a:srgbClr val="000000"/>
                </a:solidFill>
                <a:latin typeface="AdonisC"/>
              </a:rPr>
              <a:t> потребами, </a:t>
            </a:r>
            <a:r>
              <a:rPr lang="ru-RU" sz="2800" dirty="0" err="1">
                <a:solidFill>
                  <a:srgbClr val="000000"/>
                </a:solidFill>
                <a:latin typeface="AdonisC"/>
              </a:rPr>
              <a:t>оцінює</a:t>
            </a:r>
            <a:r>
              <a:rPr lang="ru-RU" sz="2800" dirty="0">
                <a:solidFill>
                  <a:srgbClr val="000000"/>
                </a:solidFill>
                <a:latin typeface="AdonisC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AdonisC"/>
              </a:rPr>
              <a:t>навчальні</a:t>
            </a:r>
            <a:r>
              <a:rPr lang="ru-RU" sz="2800" dirty="0">
                <a:solidFill>
                  <a:srgbClr val="000000"/>
                </a:solidFill>
                <a:latin typeface="AdonisC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AdonisC"/>
              </a:rPr>
              <a:t>досягнення</a:t>
            </a:r>
            <a:r>
              <a:rPr lang="ru-RU" sz="2800" dirty="0">
                <a:solidFill>
                  <a:srgbClr val="000000"/>
                </a:solidFill>
                <a:latin typeface="AdonisC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AdonisC"/>
              </a:rPr>
              <a:t>учня</a:t>
            </a:r>
            <a:r>
              <a:rPr lang="ru-RU" sz="2800" dirty="0">
                <a:solidFill>
                  <a:srgbClr val="000000"/>
                </a:solidFill>
                <a:latin typeface="AdonisC"/>
              </a:rPr>
              <a:t>; </a:t>
            </a:r>
          </a:p>
          <a:p>
            <a:r>
              <a:rPr lang="ru-RU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♦ </a:t>
            </a:r>
            <a:r>
              <a:rPr lang="ru-RU" sz="2800" dirty="0" err="1">
                <a:solidFill>
                  <a:srgbClr val="000000"/>
                </a:solidFill>
                <a:latin typeface="AdonisC"/>
              </a:rPr>
              <a:t>оцінює</a:t>
            </a:r>
            <a:r>
              <a:rPr lang="ru-RU" sz="2800" dirty="0">
                <a:solidFill>
                  <a:srgbClr val="000000"/>
                </a:solidFill>
                <a:latin typeface="AdonisC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AdonisC"/>
              </a:rPr>
              <a:t>виконання</a:t>
            </a:r>
            <a:r>
              <a:rPr lang="ru-RU" sz="2800" dirty="0">
                <a:solidFill>
                  <a:srgbClr val="000000"/>
                </a:solidFill>
                <a:latin typeface="AdonisC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AdonisC"/>
              </a:rPr>
              <a:t>індивідуальної</a:t>
            </a:r>
            <a:r>
              <a:rPr lang="ru-RU" sz="2800" dirty="0">
                <a:solidFill>
                  <a:srgbClr val="000000"/>
                </a:solidFill>
                <a:latin typeface="AdonisC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AdonisC"/>
              </a:rPr>
              <a:t>програми</a:t>
            </a:r>
            <a:r>
              <a:rPr lang="ru-RU" sz="2800" dirty="0">
                <a:solidFill>
                  <a:srgbClr val="000000"/>
                </a:solidFill>
                <a:latin typeface="AdonisC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AdonisC"/>
              </a:rPr>
              <a:t>розвитку</a:t>
            </a:r>
            <a:r>
              <a:rPr lang="ru-RU" sz="2800" dirty="0">
                <a:solidFill>
                  <a:srgbClr val="000000"/>
                </a:solidFill>
                <a:latin typeface="AdonisC"/>
              </a:rPr>
              <a:t>, </a:t>
            </a:r>
            <a:r>
              <a:rPr lang="ru-RU" sz="2800" dirty="0" err="1">
                <a:solidFill>
                  <a:srgbClr val="000000"/>
                </a:solidFill>
                <a:latin typeface="AdonisC"/>
              </a:rPr>
              <a:t>вивчає</a:t>
            </a:r>
            <a:r>
              <a:rPr lang="ru-RU" sz="2800" dirty="0">
                <a:solidFill>
                  <a:srgbClr val="000000"/>
                </a:solidFill>
                <a:latin typeface="AdonisC"/>
              </a:rPr>
              <a:t> та </a:t>
            </a:r>
            <a:r>
              <a:rPr lang="ru-RU" sz="2800" dirty="0" err="1">
                <a:solidFill>
                  <a:srgbClr val="000000"/>
                </a:solidFill>
                <a:latin typeface="AdonisC"/>
              </a:rPr>
              <a:t>аналізує</a:t>
            </a:r>
            <a:r>
              <a:rPr lang="ru-RU" sz="2800" dirty="0">
                <a:solidFill>
                  <a:srgbClr val="000000"/>
                </a:solidFill>
                <a:latin typeface="AdonisC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AdonisC"/>
              </a:rPr>
              <a:t>динаміку</a:t>
            </a:r>
            <a:r>
              <a:rPr lang="ru-RU" sz="2800" dirty="0">
                <a:solidFill>
                  <a:srgbClr val="000000"/>
                </a:solidFill>
                <a:latin typeface="AdonisC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AdonisC"/>
              </a:rPr>
              <a:t>розвитку</a:t>
            </a:r>
            <a:r>
              <a:rPr lang="ru-RU" sz="2800" dirty="0">
                <a:solidFill>
                  <a:srgbClr val="000000"/>
                </a:solidFill>
                <a:latin typeface="AdonisC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AdonisC"/>
              </a:rPr>
              <a:t>учня</a:t>
            </a:r>
            <a:r>
              <a:rPr lang="ru-RU" sz="2800" dirty="0">
                <a:solidFill>
                  <a:srgbClr val="000000"/>
                </a:solidFill>
                <a:latin typeface="AdonisC"/>
              </a:rPr>
              <a:t>. </a:t>
            </a:r>
          </a:p>
          <a:p>
            <a:endParaRPr lang="ru-RU" sz="2800" dirty="0">
              <a:solidFill>
                <a:srgbClr val="000000"/>
              </a:solidFill>
              <a:latin typeface="AdonisC"/>
            </a:endParaRPr>
          </a:p>
          <a:p>
            <a:pPr lvl="0"/>
            <a:r>
              <a:rPr lang="uk-UA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Прогностична:</a:t>
            </a:r>
          </a:p>
          <a:p>
            <a:r>
              <a:rPr lang="uk-UA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♦ </a:t>
            </a:r>
            <a:r>
              <a:rPr lang="ru-RU" sz="2800" dirty="0">
                <a:solidFill>
                  <a:srgbClr val="000000"/>
                </a:solidFill>
                <a:latin typeface="AdonisC"/>
              </a:rPr>
              <a:t>на </a:t>
            </a:r>
            <a:r>
              <a:rPr lang="ru-RU" sz="2800" dirty="0" err="1">
                <a:solidFill>
                  <a:srgbClr val="000000"/>
                </a:solidFill>
                <a:latin typeface="AdonisC"/>
              </a:rPr>
              <a:t>основі</a:t>
            </a:r>
            <a:r>
              <a:rPr lang="ru-RU" sz="2800" dirty="0">
                <a:solidFill>
                  <a:srgbClr val="000000"/>
                </a:solidFill>
                <a:latin typeface="AdonisC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AdonisC"/>
              </a:rPr>
              <a:t>вивчення</a:t>
            </a:r>
            <a:r>
              <a:rPr lang="ru-RU" sz="2800" dirty="0">
                <a:solidFill>
                  <a:srgbClr val="000000"/>
                </a:solidFill>
                <a:latin typeface="AdonisC"/>
              </a:rPr>
              <a:t> актуального та </a:t>
            </a:r>
            <a:r>
              <a:rPr lang="ru-RU" sz="2800" dirty="0" err="1">
                <a:solidFill>
                  <a:srgbClr val="000000"/>
                </a:solidFill>
                <a:latin typeface="AdonisC"/>
              </a:rPr>
              <a:t>потенційного</a:t>
            </a:r>
            <a:r>
              <a:rPr lang="ru-RU" sz="2800" dirty="0">
                <a:solidFill>
                  <a:srgbClr val="000000"/>
                </a:solidFill>
                <a:latin typeface="AdonisC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AdonisC"/>
              </a:rPr>
              <a:t>розвитку</a:t>
            </a:r>
            <a:r>
              <a:rPr lang="ru-RU" sz="2800" dirty="0">
                <a:solidFill>
                  <a:srgbClr val="000000"/>
                </a:solidFill>
                <a:latin typeface="AdonisC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AdonisC"/>
              </a:rPr>
              <a:t>дитини</a:t>
            </a:r>
            <a:r>
              <a:rPr lang="ru-RU" sz="2800" dirty="0">
                <a:solidFill>
                  <a:srgbClr val="000000"/>
                </a:solidFill>
                <a:latin typeface="AdonisC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AdonisC"/>
              </a:rPr>
              <a:t>приймає</a:t>
            </a:r>
            <a:r>
              <a:rPr lang="ru-RU" sz="2800" dirty="0">
                <a:solidFill>
                  <a:srgbClr val="000000"/>
                </a:solidFill>
                <a:latin typeface="AdonisC"/>
              </a:rPr>
              <a:t> участь у </a:t>
            </a:r>
            <a:r>
              <a:rPr lang="ru-RU" sz="2800" dirty="0" err="1">
                <a:solidFill>
                  <a:srgbClr val="000000"/>
                </a:solidFill>
                <a:latin typeface="AdonisC"/>
              </a:rPr>
              <a:t>розробленні</a:t>
            </a:r>
            <a:r>
              <a:rPr lang="ru-RU" sz="2800" dirty="0">
                <a:solidFill>
                  <a:srgbClr val="000000"/>
                </a:solidFill>
                <a:latin typeface="AdonisC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AdonisC"/>
              </a:rPr>
              <a:t>індивідуальної</a:t>
            </a:r>
            <a:r>
              <a:rPr lang="ru-RU" sz="2800" dirty="0">
                <a:solidFill>
                  <a:srgbClr val="000000"/>
                </a:solidFill>
                <a:latin typeface="AdonisC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AdonisC"/>
              </a:rPr>
              <a:t>програми</a:t>
            </a:r>
            <a:r>
              <a:rPr lang="ru-RU" sz="2800" dirty="0">
                <a:solidFill>
                  <a:srgbClr val="000000"/>
                </a:solidFill>
                <a:latin typeface="AdonisC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AdonisC"/>
              </a:rPr>
              <a:t>розвитку</a:t>
            </a:r>
            <a:r>
              <a:rPr lang="ru-RU" sz="2800" dirty="0">
                <a:solidFill>
                  <a:srgbClr val="000000"/>
                </a:solidFill>
                <a:latin typeface="AdonisC"/>
              </a:rPr>
              <a:t>; </a:t>
            </a:r>
          </a:p>
          <a:p>
            <a:pPr lvl="0"/>
            <a:endParaRPr lang="uk-UA" sz="2800" b="1" dirty="0">
              <a:solidFill>
                <a:prstClr val="black"/>
              </a:solidFill>
              <a:latin typeface="AdonisC"/>
              <a:cs typeface="Times New Roman" panose="02020603050405020304" pitchFamily="18" charset="0"/>
            </a:endParaRPr>
          </a:p>
          <a:p>
            <a:pPr lvl="0"/>
            <a:endParaRPr lang="uk-UA" sz="2800" b="1" dirty="0">
              <a:solidFill>
                <a:prstClr val="black"/>
              </a:solidFill>
              <a:latin typeface="AdonisC"/>
              <a:cs typeface="Times New Roman" panose="02020603050405020304" pitchFamily="18" charset="0"/>
            </a:endParaRPr>
          </a:p>
          <a:p>
            <a:endParaRPr lang="ru-RU" sz="2800" dirty="0">
              <a:solidFill>
                <a:srgbClr val="000000"/>
              </a:solidFill>
              <a:latin typeface="AdonisC"/>
            </a:endParaRPr>
          </a:p>
          <a:p>
            <a:pPr lvl="0"/>
            <a:endParaRPr lang="uk-UA" sz="28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800" dirty="0">
              <a:solidFill>
                <a:srgbClr val="000000"/>
              </a:solidFill>
              <a:latin typeface="AdonisC"/>
            </a:endParaRPr>
          </a:p>
          <a:p>
            <a:pPr lvl="0"/>
            <a:endParaRPr lang="ru-RU" sz="28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30020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D1F54506-5CDF-4829-B3B0-421ED2BBA1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260649"/>
            <a:ext cx="7886700" cy="792087"/>
          </a:xfrm>
        </p:spPr>
        <p:txBody>
          <a:bodyPr/>
          <a:lstStyle/>
          <a:p>
            <a:pPr algn="ctr"/>
            <a:r>
              <a:rPr lang="uk-UA" sz="4000" b="1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Функції асистента вчителя</a:t>
            </a:r>
            <a:endParaRPr lang="ru-RU" dirty="0"/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2E6D2B7D-6FF0-40EE-9080-F118F5923A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1628800"/>
            <a:ext cx="7886700" cy="4680520"/>
          </a:xfrm>
        </p:spPr>
        <p:txBody>
          <a:bodyPr>
            <a:normAutofit/>
          </a:bodyPr>
          <a:lstStyle/>
          <a:p>
            <a:pPr lvl="0"/>
            <a:r>
              <a:rPr lang="uk-UA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Консультативна:</a:t>
            </a:r>
          </a:p>
          <a:p>
            <a:pPr lvl="0"/>
            <a:r>
              <a:rPr lang="uk-UA" sz="2800" b="1" dirty="0">
                <a:solidFill>
                  <a:prstClr val="black"/>
                </a:solidFill>
                <a:latin typeface="AdonisC"/>
                <a:cs typeface="Times New Roman" panose="02020603050405020304" pitchFamily="18" charset="0"/>
              </a:rPr>
              <a:t>♦ </a:t>
            </a:r>
            <a:r>
              <a:rPr lang="ru-RU" sz="2800" dirty="0" err="1">
                <a:solidFill>
                  <a:srgbClr val="000000"/>
                </a:solidFill>
                <a:latin typeface="AdonisC"/>
              </a:rPr>
              <a:t>постійно</a:t>
            </a:r>
            <a:r>
              <a:rPr lang="ru-RU" sz="2800" dirty="0">
                <a:solidFill>
                  <a:srgbClr val="000000"/>
                </a:solidFill>
                <a:latin typeface="AdonisC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AdonisC"/>
              </a:rPr>
              <a:t>спілкується</a:t>
            </a:r>
            <a:r>
              <a:rPr lang="ru-RU" sz="2800" dirty="0">
                <a:solidFill>
                  <a:srgbClr val="000000"/>
                </a:solidFill>
                <a:latin typeface="AdonisC"/>
              </a:rPr>
              <a:t> з батьками, </a:t>
            </a:r>
            <a:r>
              <a:rPr lang="ru-RU" sz="2800" dirty="0" err="1">
                <a:solidFill>
                  <a:srgbClr val="000000"/>
                </a:solidFill>
                <a:latin typeface="AdonisC"/>
              </a:rPr>
              <a:t>надаючи</a:t>
            </a:r>
            <a:r>
              <a:rPr lang="ru-RU" sz="2800" dirty="0">
                <a:solidFill>
                  <a:srgbClr val="000000"/>
                </a:solidFill>
                <a:latin typeface="AdonisC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AdonisC"/>
              </a:rPr>
              <a:t>їм</a:t>
            </a:r>
            <a:r>
              <a:rPr lang="ru-RU" sz="2800" dirty="0">
                <a:solidFill>
                  <a:srgbClr val="000000"/>
                </a:solidFill>
                <a:latin typeface="AdonisC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AdonisC"/>
              </a:rPr>
              <a:t>необхідну</a:t>
            </a:r>
            <a:r>
              <a:rPr lang="ru-RU" sz="2800" dirty="0">
                <a:solidFill>
                  <a:srgbClr val="000000"/>
                </a:solidFill>
                <a:latin typeface="AdonisC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AdonisC"/>
              </a:rPr>
              <a:t>консультативну</a:t>
            </a:r>
            <a:r>
              <a:rPr lang="ru-RU" sz="2800" dirty="0">
                <a:solidFill>
                  <a:srgbClr val="000000"/>
                </a:solidFill>
                <a:latin typeface="AdonisC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AdonisC"/>
              </a:rPr>
              <a:t>допомогу</a:t>
            </a:r>
            <a:r>
              <a:rPr lang="ru-RU" sz="2800" dirty="0">
                <a:solidFill>
                  <a:srgbClr val="000000"/>
                </a:solidFill>
                <a:latin typeface="AdonisC"/>
              </a:rPr>
              <a:t>; </a:t>
            </a:r>
          </a:p>
          <a:p>
            <a:pPr lvl="0"/>
            <a:r>
              <a:rPr lang="ru-RU" sz="2800" dirty="0">
                <a:solidFill>
                  <a:srgbClr val="000000"/>
                </a:solidFill>
                <a:latin typeface="AdonisC"/>
                <a:cs typeface="Times New Roman" panose="02020603050405020304" pitchFamily="18" charset="0"/>
              </a:rPr>
              <a:t>♦ </a:t>
            </a:r>
            <a:r>
              <a:rPr lang="ru-RU" sz="2800" dirty="0" err="1">
                <a:solidFill>
                  <a:srgbClr val="000000"/>
                </a:solidFill>
                <a:latin typeface="AdonisC"/>
              </a:rPr>
              <a:t>інформує</a:t>
            </a:r>
            <a:r>
              <a:rPr lang="ru-RU" sz="2800" dirty="0">
                <a:solidFill>
                  <a:srgbClr val="000000"/>
                </a:solidFill>
                <a:latin typeface="AdonisC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AdonisC"/>
              </a:rPr>
              <a:t>членів</a:t>
            </a:r>
            <a:r>
              <a:rPr lang="ru-RU" sz="2800" dirty="0">
                <a:solidFill>
                  <a:srgbClr val="000000"/>
                </a:solidFill>
                <a:latin typeface="AdonisC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AdonisC"/>
              </a:rPr>
              <a:t>команди</a:t>
            </a:r>
            <a:r>
              <a:rPr lang="ru-RU" sz="2800" dirty="0">
                <a:solidFill>
                  <a:srgbClr val="000000"/>
                </a:solidFill>
                <a:latin typeface="AdonisC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AdonisC"/>
              </a:rPr>
              <a:t>супроводу</a:t>
            </a:r>
            <a:r>
              <a:rPr lang="ru-RU" sz="2800" dirty="0">
                <a:solidFill>
                  <a:srgbClr val="000000"/>
                </a:solidFill>
                <a:latin typeface="AdonisC"/>
              </a:rPr>
              <a:t> та </a:t>
            </a:r>
            <a:r>
              <a:rPr lang="ru-RU" sz="2800" dirty="0" err="1">
                <a:solidFill>
                  <a:srgbClr val="000000"/>
                </a:solidFill>
                <a:latin typeface="AdonisC"/>
              </a:rPr>
              <a:t>батьків</a:t>
            </a:r>
            <a:r>
              <a:rPr lang="ru-RU" sz="2800" dirty="0">
                <a:solidFill>
                  <a:srgbClr val="000000"/>
                </a:solidFill>
                <a:latin typeface="AdonisC"/>
              </a:rPr>
              <a:t> про </a:t>
            </a:r>
            <a:r>
              <a:rPr lang="ru-RU" sz="2800" dirty="0" err="1">
                <a:solidFill>
                  <a:srgbClr val="000000"/>
                </a:solidFill>
                <a:latin typeface="AdonisC"/>
              </a:rPr>
              <a:t>досягнення</a:t>
            </a:r>
            <a:r>
              <a:rPr lang="ru-RU" sz="2800" dirty="0">
                <a:solidFill>
                  <a:srgbClr val="000000"/>
                </a:solidFill>
                <a:latin typeface="AdonisC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AdonisC"/>
              </a:rPr>
              <a:t>учня</a:t>
            </a:r>
            <a:r>
              <a:rPr lang="ru-RU" sz="2800" dirty="0">
                <a:solidFill>
                  <a:srgbClr val="000000"/>
                </a:solidFill>
                <a:latin typeface="AdonisC"/>
              </a:rPr>
              <a:t>;</a:t>
            </a:r>
          </a:p>
          <a:p>
            <a:pPr lvl="0"/>
            <a:r>
              <a:rPr lang="ru-RU" sz="2800" dirty="0">
                <a:solidFill>
                  <a:srgbClr val="000000"/>
                </a:solidFill>
                <a:latin typeface="AdonisC"/>
                <a:cs typeface="Times New Roman" panose="02020603050405020304" pitchFamily="18" charset="0"/>
              </a:rPr>
              <a:t>♦ </a:t>
            </a:r>
            <a:r>
              <a:rPr lang="uk-UA" sz="2800" dirty="0">
                <a:solidFill>
                  <a:srgbClr val="303030"/>
                </a:solidFill>
                <a:latin typeface="AdonisC"/>
              </a:rPr>
              <a:t>Дотримується педагогічної етики, поважає гідність особистості дитини, </a:t>
            </a:r>
            <a:r>
              <a:rPr lang="uk-UA" sz="2800" b="1" i="1" u="sng" dirty="0">
                <a:solidFill>
                  <a:srgbClr val="303030"/>
                </a:solidFill>
                <a:latin typeface="AdonisC"/>
              </a:rPr>
              <a:t>захищає її від будь-яких форм фізичного або психічного насильства</a:t>
            </a:r>
            <a:r>
              <a:rPr lang="uk-UA" sz="2800" dirty="0">
                <a:solidFill>
                  <a:srgbClr val="303030"/>
                </a:solidFill>
                <a:latin typeface="AdonisC"/>
              </a:rPr>
              <a:t>. Постійно підвищує свій професійний рівень, педагогічну майстерність, загальну культуру.</a:t>
            </a:r>
            <a:endParaRPr lang="ru-RU" sz="2800" dirty="0">
              <a:solidFill>
                <a:srgbClr val="000000"/>
              </a:solidFill>
              <a:latin typeface="AdonisC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5882807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2520</TotalTime>
  <Words>2108</Words>
  <Application>Microsoft Office PowerPoint</Application>
  <PresentationFormat>Экран (4:3)</PresentationFormat>
  <Paragraphs>408</Paragraphs>
  <Slides>28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11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40" baseType="lpstr">
      <vt:lpstr>맑은 고딕</vt:lpstr>
      <vt:lpstr>AdonisC</vt:lpstr>
      <vt:lpstr>Arial</vt:lpstr>
      <vt:lpstr>Calibri</vt:lpstr>
      <vt:lpstr>Calibri Light</vt:lpstr>
      <vt:lpstr>Garamond</vt:lpstr>
      <vt:lpstr>Garamond Premr Pro</vt:lpstr>
      <vt:lpstr>Impact</vt:lpstr>
      <vt:lpstr>PT Sans</vt:lpstr>
      <vt:lpstr>Times New Roman</vt:lpstr>
      <vt:lpstr>Wingdings</vt:lpstr>
      <vt:lpstr>Тема Office</vt:lpstr>
      <vt:lpstr>Асистент вчителя в інклюзивному класі</vt:lpstr>
      <vt:lpstr>Основні обов’язки асистента вчителя</vt:lpstr>
      <vt:lpstr>Педагогічна діяльність асистента вчителя регулюється відповідними документами: </vt:lpstr>
      <vt:lpstr>Педагогічна діяльність асистента вчителя регулюється відповідними документами: </vt:lpstr>
      <vt:lpstr>Педагогічна діяльність асистента вчителя регулюється відповідними документами: </vt:lpstr>
      <vt:lpstr>Функції асистента вчителя</vt:lpstr>
      <vt:lpstr>Функції асистента вчителя</vt:lpstr>
      <vt:lpstr>Функції асистента вчителя</vt:lpstr>
      <vt:lpstr>Функції асистента вчителя</vt:lpstr>
      <vt:lpstr>Документація асистента вчителя </vt:lpstr>
      <vt:lpstr>Річний план асистента вчителя</vt:lpstr>
      <vt:lpstr>Список здобувачів освіти з особливими освітніми потребами:</vt:lpstr>
      <vt:lpstr>Графік роботи  (залежно від робочого навантаження)</vt:lpstr>
      <vt:lpstr>Розклад уроків (зведена таблиця уроків та виду діяльності)</vt:lpstr>
      <vt:lpstr>Індивідуальна програма розвитку (ІПР) </vt:lpstr>
      <vt:lpstr>Журнал спостережень</vt:lpstr>
      <vt:lpstr>Щоденник спостереження за учнем</vt:lpstr>
      <vt:lpstr>Щоденний план роботи</vt:lpstr>
      <vt:lpstr>Журнал обліку консультацій та просвітницьких заходів</vt:lpstr>
      <vt:lpstr>Портфоліо дитини</vt:lpstr>
      <vt:lpstr>Співпраця асистента вчителя та вчителя</vt:lpstr>
      <vt:lpstr>АЛГОРИТМ НАЛАГОДЖЕННЯ  СПІВПРАЦІ</vt:lpstr>
      <vt:lpstr>Таблиця обов’язків вчителя та асистента вчителя</vt:lpstr>
      <vt:lpstr>Таблиця обов’язків вчителя та асистента вчителя</vt:lpstr>
      <vt:lpstr>Презентация PowerPoint</vt:lpstr>
      <vt:lpstr>Вибір форми і часу спілкування</vt:lpstr>
      <vt:lpstr>Поурочне планування та узгодження дій</vt:lpstr>
      <vt:lpstr>Список використаних джерел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Тема: Використання  інформаційно-комунікаційних технологій на заняттях з логопедичної корекції</dc:title>
  <dc:creator>Admin</dc:creator>
  <cp:lastModifiedBy>Дифектолог</cp:lastModifiedBy>
  <cp:revision>133</cp:revision>
  <dcterms:created xsi:type="dcterms:W3CDTF">2020-10-02T15:12:24Z</dcterms:created>
  <dcterms:modified xsi:type="dcterms:W3CDTF">2021-10-13T05:57:12Z</dcterms:modified>
</cp:coreProperties>
</file>