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5" r:id="rId19"/>
    <p:sldId id="274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EBD"/>
    <a:srgbClr val="374A51"/>
    <a:srgbClr val="EFB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1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1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AEEAE-9276-408F-B2F2-27A182FC5C4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5985-42CF-480C-9DDF-6CBEEDF577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613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закладах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чек-лист до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endParaRPr lang="en-US" sz="4800" b="1" dirty="0">
              <a:solidFill>
                <a:srgbClr val="374A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36124"/>
            <a:ext cx="9144000" cy="1015452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Савенкова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Наталя Анатоліївна 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КУ «Інклюзивно-ресурсний центр» 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Південної міської ради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97" y="609600"/>
            <a:ext cx="10515600" cy="868791"/>
          </a:xfrm>
        </p:spPr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4873" y="4092800"/>
            <a:ext cx="10647896" cy="719011"/>
            <a:chOff x="1248" y="1319"/>
            <a:chExt cx="3216" cy="471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655" y="1319"/>
              <a:ext cx="2799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Рішення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засідання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Команди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супроводу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приймаються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за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результатами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колегіального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обговорення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інформації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кожного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її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учасника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708169" y="1670814"/>
            <a:ext cx="10604600" cy="646113"/>
            <a:chOff x="1248" y="1990"/>
            <a:chExt cx="3216" cy="407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634" y="1990"/>
              <a:ext cx="28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Загальне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керівництво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Командою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супроводу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дітей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з ООП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покладається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на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директора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або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заступника директора 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навчально-виховної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роботи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вихователя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-методиста.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08169" y="2572512"/>
            <a:ext cx="106046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634" y="2682"/>
              <a:ext cx="2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708169" y="3410712"/>
            <a:ext cx="106046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634" y="3272"/>
              <a:ext cx="2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726831" y="4934712"/>
            <a:ext cx="10585938" cy="730250"/>
            <a:chOff x="1248" y="3120"/>
            <a:chExt cx="3216" cy="46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666" y="3120"/>
              <a:ext cx="27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Рішення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засідання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Команди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супроводу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оформлюється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протоколом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який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веде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секретар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засідання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012416" y="2654624"/>
            <a:ext cx="9325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межах основного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/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80985" y="3243806"/>
            <a:ext cx="9202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яке проводиться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215"/>
            <a:ext cx="10515600" cy="86750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Робоча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документація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психологопедагогічного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 ООП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i="1" dirty="0" err="1">
                <a:latin typeface="Times New Roman" pitchFamily="18" charset="0"/>
                <a:cs typeface="Times New Roman" pitchFamily="18" charset="0"/>
              </a:rPr>
              <a:t>Адміністрація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3800" b="1" i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команду психолого-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ООП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засідань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психолого-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ООП в ЗЗСО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протоколи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засідань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ППС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ІРЦ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комплексну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психолого-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ООП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психолого-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розклади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ООП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асистентами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розклади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ІПР,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ООП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договори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співпрацю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залученими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фахівцями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ООП (за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психолого-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ППС. </a:t>
            </a:r>
          </a:p>
        </p:txBody>
      </p:sp>
    </p:spTree>
    <p:extLst>
      <p:ext uri="{BB962C8B-B14F-4D97-AF65-F5344CB8AC3E}">
        <p14:creationId xmlns:p14="http://schemas.microsoft.com/office/powerpoint/2010/main" val="7785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0277"/>
            <a:ext cx="10515600" cy="9404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Робоча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документація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психологопедагогічного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 ООП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психолог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практичного психолога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журнал практичного психолога;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щоденний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практичного психолога;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протоколи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консультацій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рекомендаціями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протоколи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психодіагностики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рекомендаціями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ІПР</a:t>
            </a:r>
          </a:p>
        </p:txBody>
      </p:sp>
    </p:spTree>
    <p:extLst>
      <p:ext uri="{BB962C8B-B14F-4D97-AF65-F5344CB8AC3E}">
        <p14:creationId xmlns:p14="http://schemas.microsoft.com/office/powerpoint/2010/main" val="41217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5108"/>
            <a:ext cx="10515600" cy="97558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Робоча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документація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психологопедагогічного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 ООП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соціально-педагогічного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соціально-педагогічного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соціально-педагогічної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консультації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занять;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паспорт закладу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ІПР</a:t>
            </a:r>
          </a:p>
        </p:txBody>
      </p:sp>
    </p:spTree>
    <p:extLst>
      <p:ext uri="{BB962C8B-B14F-4D97-AF65-F5344CB8AC3E}">
        <p14:creationId xmlns:p14="http://schemas.microsoft.com/office/powerpoint/2010/main" val="31689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4769"/>
            <a:ext cx="10515600" cy="1045919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Робоча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документація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психологопедагогічного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 ООП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-дефектолог (логопед,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психолог)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цивільно-правова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угода з закладом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корекційні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календарно-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тематичне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занять;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занять;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щомісячний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фахівець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штатним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0107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5108"/>
            <a:ext cx="10515600" cy="9755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Робоча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документація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психологопедагогічного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особи з ООП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3937"/>
            <a:ext cx="10515600" cy="397302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Класний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ІПР;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ООП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календарне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модифікованими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конспект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зазначеними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модифікованими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адаптованими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56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Робоча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документація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психологопедагогічного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 ООП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асистента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затверджений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ООП;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спостережень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щоденний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список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ООП,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супроводжує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корекційно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занять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ООП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ІРЦ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ООП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консультацій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просвітницьких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9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Корекційно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розвиткові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закладах, постанова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2011 р. № 872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2017 р. № 588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закладах, постанова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2021р. №957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6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97" y="609600"/>
            <a:ext cx="10515600" cy="8687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Корекційно-розвиткові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закладі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79138" y="4470800"/>
            <a:ext cx="10647896" cy="719011"/>
            <a:chOff x="1248" y="1319"/>
            <a:chExt cx="3216" cy="471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655" y="1319"/>
              <a:ext cx="2799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Години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визначені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для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проведення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корекційнорозвиткових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занять, не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враховуються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під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час </a:t>
              </a:r>
            </a:p>
            <a:p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визначення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гранично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допустимого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тижневого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навчального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навантаження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учнів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з ООП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708169" y="1670814"/>
            <a:ext cx="10604600" cy="646113"/>
            <a:chOff x="1248" y="1990"/>
            <a:chExt cx="3216" cy="407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634" y="1990"/>
              <a:ext cx="28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Тривалість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групового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корекційно-розвиткового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заняття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становить 35-40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хвилин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індивідуального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- 20-25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хвилин</a:t>
              </a:r>
              <a:endPara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08169" y="2888626"/>
            <a:ext cx="106046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634" y="2682"/>
              <a:ext cx="2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708169" y="3700172"/>
            <a:ext cx="106046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634" y="3272"/>
              <a:ext cx="2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766264" y="5336623"/>
            <a:ext cx="10585938" cy="730250"/>
            <a:chOff x="1248" y="3120"/>
            <a:chExt cx="3216" cy="46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666" y="3120"/>
              <a:ext cx="27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Оплата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праці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залучених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на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підставі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цивільно-правових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договорів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фахівців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здійснюється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за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рахунок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коштів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державної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субвенції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068063" y="2466245"/>
            <a:ext cx="9325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Корекційно-розвиткові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вчителями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-дефектологами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корекційними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педагогами) та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практичними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психологами (за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 лютого 2017 року № 88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12415" y="3533266"/>
            <a:ext cx="9202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індивідуальній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розвиткузазначається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годин та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занять,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ІРЦ</a:t>
            </a:r>
          </a:p>
        </p:txBody>
      </p:sp>
    </p:spTree>
    <p:extLst>
      <p:ext uri="{BB962C8B-B14F-4D97-AF65-F5344CB8AC3E}">
        <p14:creationId xmlns:p14="http://schemas.microsoft.com/office/powerpoint/2010/main" val="25087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0985"/>
            <a:ext cx="10515600" cy="21804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Порядок та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субвенції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з державного бюджету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місцевим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бюджетам на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особам з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потребами, Постанова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14 лютого 2017 року № 88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78369"/>
            <a:ext cx="10515600" cy="339859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психофізичного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інклюзивних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наказ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Міністерством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23.04.2018 року № 414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Типового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переліку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психофізичного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інклюзивних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наказ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Міністерством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21.06.2019 року № 873 </a:t>
            </a:r>
          </a:p>
        </p:txBody>
      </p:sp>
    </p:spTree>
    <p:extLst>
      <p:ext uri="{BB962C8B-B14F-4D97-AF65-F5344CB8AC3E}">
        <p14:creationId xmlns:p14="http://schemas.microsoft.com/office/powerpoint/2010/main" val="26518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3723"/>
          </a:xfrm>
        </p:spPr>
        <p:txBody>
          <a:bodyPr/>
          <a:lstStyle/>
          <a:p>
            <a:pPr algn="ctr"/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37621" y="3783004"/>
            <a:ext cx="10647896" cy="777020"/>
            <a:chOff x="1248" y="1281"/>
            <a:chExt cx="3216" cy="509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692" y="1281"/>
              <a:ext cx="2772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Використання коштів освітньої субвенції для організації інклюзивного навчання в закладах освіти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79214" y="1089542"/>
            <a:ext cx="106046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634" y="2072"/>
              <a:ext cx="28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Організаційні</a:t>
              </a:r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аспекти</a:t>
              </a:r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створення</a:t>
              </a:r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інклюзивних</a:t>
              </a:r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класів</a:t>
              </a:r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закладах освіти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79214" y="2038778"/>
            <a:ext cx="106046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634" y="2682"/>
              <a:ext cx="2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64873" y="2962984"/>
            <a:ext cx="106046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634" y="3272"/>
              <a:ext cx="2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726831" y="5109337"/>
            <a:ext cx="10585938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629" y="3272"/>
              <a:ext cx="283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Організація інклюзивного навчання в умовах дистанційного навчання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045444" y="1863752"/>
            <a:ext cx="9202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Команда психолого-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потребами: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повноваження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оплата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80985" y="2694560"/>
            <a:ext cx="920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Корекційно-розвиткові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 ООП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3016"/>
            <a:ext cx="10515600" cy="5203948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 з ООП,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інклюзивних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продовжена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один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один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траєкторії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командою психолого-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півроку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підставою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інклюзивно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-ресурсного центру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повторної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комплексної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44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2708"/>
            <a:ext cx="10515600" cy="11279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дистанційної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ЗЗСО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дистанційного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платформи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онлайн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сервіси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дистанційного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дистанційного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Зрозумілий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режим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Дистанційне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73370" y="3056547"/>
            <a:ext cx="5181600" cy="32270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державного стандарту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онлайн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928338" y="1825625"/>
            <a:ext cx="442546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асистування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вчителю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комунікація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батьками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адаптація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дистанційного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батькам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норм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користуванні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комп’ютерною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технікою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45" y="380194"/>
            <a:ext cx="4202721" cy="252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7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91662"/>
            <a:ext cx="10515600" cy="76200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шукати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48650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закладах,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2011 р. № 872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2017 р. № 588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Порядку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закладах,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2017 р. № 588 Порядок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субвенції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державного бюджету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місцевим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бюджетам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особам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потребами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14 лютого 2017 року № 88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Примірне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 команду психолого-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потребами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08.06.2018 року № 609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01.02.2018 року № 90 «Про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наказу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06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2010 року № 1205»,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упорядкування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типових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штатних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нормативів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таких закладах)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://mon.gov.ua/ua/tag/inklyuzivne-navchannya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://mon.gov.ua/ua/tag/dityam-z-osoblivimi-potrebami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49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Організаційні</a:t>
            </a:r>
            <a:r>
              <a:rPr lang="ru-RU" sz="49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9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аспекти</a:t>
            </a:r>
            <a:r>
              <a:rPr lang="ru-RU" sz="49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9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створення</a:t>
            </a:r>
            <a:r>
              <a:rPr lang="ru-RU" sz="49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9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інклюзивних</a:t>
            </a:r>
            <a:r>
              <a:rPr lang="ru-RU" sz="49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9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класів</a:t>
            </a:r>
            <a:r>
              <a:rPr lang="ru-RU" sz="49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9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закладах </a:t>
            </a:r>
            <a:r>
              <a:rPr lang="ru-RU" sz="49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освіти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2590801"/>
            <a:ext cx="5181600" cy="358616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особи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інклюзивна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обов’язковому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Ст. 20 Закону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2672862"/>
            <a:ext cx="5181600" cy="350410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Батьки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обирати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вид і форму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Ст. 55 Закону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0477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6830" y="1278174"/>
            <a:ext cx="10539046" cy="539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2011 р. № 872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2017 р. № 588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Порядку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закладах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uk-UA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 №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 Порядок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закладах </a:t>
            </a:r>
            <a:r>
              <a:rPr lang="ru-RU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(з 01.01.2022)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 №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769 </a:t>
            </a:r>
            <a:r>
              <a:rPr lang="uk-UA" sz="2400" i="1" dirty="0" smtClean="0">
                <a:latin typeface="Times New Roman"/>
                <a:ea typeface="Times New Roman"/>
                <a:cs typeface="Times New Roman"/>
              </a:rPr>
              <a:t>ЗМІНИ, що </a:t>
            </a:r>
            <a:r>
              <a:rPr lang="uk-UA" sz="2400" i="1" dirty="0">
                <a:latin typeface="Times New Roman"/>
                <a:ea typeface="Times New Roman"/>
                <a:cs typeface="Times New Roman"/>
              </a:rPr>
              <a:t>вносяться до постанови Кабінету Міністрів України </a:t>
            </a:r>
            <a:r>
              <a:rPr lang="uk-UA" sz="2400" i="1" dirty="0" smtClean="0">
                <a:latin typeface="Times New Roman"/>
                <a:ea typeface="Times New Roman"/>
                <a:cs typeface="Times New Roman"/>
              </a:rPr>
              <a:t> від </a:t>
            </a:r>
            <a:r>
              <a:rPr lang="uk-UA" sz="2400" i="1" dirty="0">
                <a:latin typeface="Times New Roman"/>
                <a:ea typeface="Times New Roman"/>
                <a:cs typeface="Times New Roman"/>
              </a:rPr>
              <a:t>10 квітня 2019 р. № </a:t>
            </a:r>
            <a:r>
              <a:rPr lang="uk-UA" sz="2400" i="1">
                <a:latin typeface="Times New Roman"/>
                <a:ea typeface="Times New Roman"/>
                <a:cs typeface="Times New Roman"/>
              </a:rPr>
              <a:t>530 </a:t>
            </a:r>
            <a:r>
              <a:rPr lang="uk-UA" sz="2400" i="1" smtClean="0">
                <a:latin typeface="Times New Roman"/>
                <a:ea typeface="Times New Roman"/>
                <a:cs typeface="Times New Roman"/>
              </a:rPr>
              <a:t>(з 01.01.2022)</a:t>
            </a:r>
            <a:endParaRPr lang="ru-RU" sz="2400" b="1" i="1" dirty="0">
              <a:latin typeface="Antiqua"/>
              <a:ea typeface="Times New Roman"/>
              <a:cs typeface="Times New Roman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3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31" y="246185"/>
            <a:ext cx="8906578" cy="107937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Зарахування </a:t>
            </a:r>
            <a:r>
              <a:rPr lang="uk-UA" sz="3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переведення дитини з ООП до закладу освіти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3600" b="1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94413" y="4031737"/>
            <a:ext cx="10647896" cy="534297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48" y="1454"/>
              <a:ext cx="2697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Довідка №086-1/0</a:t>
              </a:r>
              <a:endPara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03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14473" y="2062165"/>
            <a:ext cx="106046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634" y="2682"/>
              <a:ext cx="2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714473" y="3018540"/>
            <a:ext cx="106046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634" y="3272"/>
              <a:ext cx="2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726831" y="4853752"/>
            <a:ext cx="10585938" cy="1138238"/>
            <a:chOff x="1248" y="3069"/>
            <a:chExt cx="3216" cy="717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786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22" y="3069"/>
              <a:ext cx="273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Висновок ІРЦ про комплексну оцінку (</a:t>
              </a:r>
              <a:r>
                <a:rPr lang="uk-UA" sz="20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для першого рівня підтримки на підставі заяви батьків та протоколу команди (консиліуму), що відображається в протоколі </a:t>
              </a:r>
              <a:r>
                <a:rPr lang="uk-UA" sz="2000" b="1" i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дод</a:t>
              </a:r>
              <a:r>
                <a:rPr lang="uk-UA" sz="20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2</a:t>
              </a:r>
              <a:r>
                <a:rPr lang="uk-UA" sz="24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221585" y="1899319"/>
            <a:ext cx="8863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Заява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закладу 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20622" y="2971272"/>
            <a:ext cx="8927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свідоцтва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Кроки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закладах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0985">
            <a:off x="1146290" y="2728303"/>
            <a:ext cx="1754751" cy="163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9973">
            <a:off x="3834662" y="2631594"/>
            <a:ext cx="1630652" cy="151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235">
            <a:off x="6475556" y="2635366"/>
            <a:ext cx="1685315" cy="156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6764">
            <a:off x="9097107" y="2585711"/>
            <a:ext cx="1792166" cy="166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26122" y="5181600"/>
            <a:ext cx="1793631" cy="66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Звернення батьків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88404" y="5181599"/>
            <a:ext cx="2472427" cy="66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Подання до органу управління освітою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30246" y="5181599"/>
            <a:ext cx="2175935" cy="66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Накази керівника закладу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51632" y="4935415"/>
            <a:ext cx="30948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Укладання</a:t>
            </a:r>
            <a:r>
              <a:rPr lang="ru-RU" sz="1600" dirty="0"/>
              <a:t> </a:t>
            </a:r>
            <a:r>
              <a:rPr lang="ru-RU" sz="1600" dirty="0" err="1"/>
              <a:t>цивільно-правових</a:t>
            </a:r>
            <a:r>
              <a:rPr lang="ru-RU" sz="1600" dirty="0"/>
              <a:t> </a:t>
            </a:r>
            <a:r>
              <a:rPr lang="ru-RU" sz="1600" dirty="0" err="1"/>
              <a:t>договорів</a:t>
            </a:r>
            <a:r>
              <a:rPr lang="ru-RU" sz="1600" dirty="0"/>
              <a:t> на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корекційно-розвиткових</a:t>
            </a:r>
            <a:r>
              <a:rPr lang="ru-RU" sz="1600" dirty="0"/>
              <a:t> занять 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280138" y="1964747"/>
            <a:ext cx="691661" cy="43375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772434" y="1852246"/>
            <a:ext cx="633046" cy="4221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455877" y="1852245"/>
            <a:ext cx="597877" cy="38268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0075252" y="1762286"/>
            <a:ext cx="569302" cy="4049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2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8554"/>
            <a:ext cx="10515600" cy="1570892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до наказу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06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2010 року N 1205</a:t>
            </a:r>
            <a:r>
              <a:rPr lang="ru-RU" dirty="0"/>
              <a:t>,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65937"/>
            <a:ext cx="10515600" cy="3211025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упорядкування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типових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штатних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нормативів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у таких закладах) наказ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01.02.2018 року № 90 </a:t>
            </a:r>
          </a:p>
        </p:txBody>
      </p:sp>
    </p:spTree>
    <p:extLst>
      <p:ext uri="{BB962C8B-B14F-4D97-AF65-F5344CB8AC3E}">
        <p14:creationId xmlns:p14="http://schemas.microsoft.com/office/powerpoint/2010/main" val="29687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97" y="609600"/>
            <a:ext cx="10515600" cy="8687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ЗЗСО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4873" y="4277514"/>
            <a:ext cx="10647896" cy="534297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665" y="1454"/>
              <a:ext cx="279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Виховні години, уроки доброти;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708169" y="1734312"/>
            <a:ext cx="106046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634" y="2072"/>
              <a:ext cx="283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Попередні</a:t>
              </a:r>
              <a:r>
                <a: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бесіди</a:t>
              </a:r>
              <a:r>
                <a: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з батьками </a:t>
              </a:r>
              <a:r>
                <a:rPr lang="ru-RU" sz="2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майбутніх</a:t>
              </a:r>
              <a:r>
                <a:rPr lang="ru-RU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першокласників</a:t>
              </a:r>
              <a:endPara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08169" y="2572512"/>
            <a:ext cx="106046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634" y="2682"/>
              <a:ext cx="2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708169" y="3410712"/>
            <a:ext cx="106046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634" y="3272"/>
              <a:ext cx="2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726831" y="5109337"/>
            <a:ext cx="10585938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676" y="3272"/>
              <a:ext cx="27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Спільна діяльність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045524" y="2654624"/>
            <a:ext cx="9292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Батьківські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збори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045444" y="3432937"/>
            <a:ext cx="920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Інформування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ЗЗСО;</a:t>
            </a:r>
          </a:p>
        </p:txBody>
      </p:sp>
    </p:spTree>
    <p:extLst>
      <p:ext uri="{BB962C8B-B14F-4D97-AF65-F5344CB8AC3E}">
        <p14:creationId xmlns:p14="http://schemas.microsoft.com/office/powerpoint/2010/main" val="8675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492" y="773723"/>
            <a:ext cx="10697308" cy="165295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особи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потребами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Примірне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 команду психолого-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потребами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загальноїсередньої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наказ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08.06.2018 року № 609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46" y="2332892"/>
            <a:ext cx="6658708" cy="425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1594</Words>
  <Application>Microsoft Office PowerPoint</Application>
  <PresentationFormat>Произвольный</PresentationFormat>
  <Paragraphs>182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Організація інклюзивного навчання в закладах освіти: чек-лист до успішного впровадження</vt:lpstr>
      <vt:lpstr>Презентация PowerPoint</vt:lpstr>
      <vt:lpstr>  Організаційні аспекти створення інклюзивних класів в закладах освіти </vt:lpstr>
      <vt:lpstr>Презентация PowerPoint</vt:lpstr>
      <vt:lpstr>  Зарахування переведення дитини з ООП до закладу освіти </vt:lpstr>
      <vt:lpstr>Кроки організації інклюзивного навчання у закладах освіти</vt:lpstr>
      <vt:lpstr>Про внесення змін до наказу Міністерства освіти і науки України від 06 грудня 2010 року N 1205,</vt:lpstr>
      <vt:lpstr>Організація інклюзивного навчання у ЗЗСО </vt:lpstr>
      <vt:lpstr>Команда психолого - педагогічного супроводу особи з особливими освітніми потребами (Примірне положення про команду психолого-педагогічного супроводу дитини з особливими освітніми потребами в закладі загальноїсередньої та дошкільної освіти, наказ Міністерства освіти і науки України від 08.06.2018 року № 609 )</vt:lpstr>
      <vt:lpstr>Організація роботи команди супроводу</vt:lpstr>
      <vt:lpstr>Робоча документація команди психологопедагогічного супроводу осіб з ООП</vt:lpstr>
      <vt:lpstr>Робоча документація команди психологопедагогічного супроводу осіб з ООП</vt:lpstr>
      <vt:lpstr>Робоча документація команди психологопедагогічного супроводу осіб з ООП</vt:lpstr>
      <vt:lpstr>Робоча документація команди психологопедагогічного супроводу осіб з ООП</vt:lpstr>
      <vt:lpstr>Робоча документація команди психологопедагогічного супроводу особи з ООП</vt:lpstr>
      <vt:lpstr>Робоча документація команди психологопедагогічного супроводу осіб з ООП</vt:lpstr>
      <vt:lpstr>Корекційно -розвиткові заняття у закладі загальної середньої освіти </vt:lpstr>
      <vt:lpstr>Корекційно-розвиткові заняття в закладі</vt:lpstr>
      <vt:lpstr>Порядок та умови надання субвенції з державного бюджету місцевим бюджетам на надання державної підтримки особам з особливими освітніми потребами, Постанова Кабінету Міністрів України від 14 лютого 2017 року № 88 </vt:lpstr>
      <vt:lpstr>Презентация PowerPoint</vt:lpstr>
      <vt:lpstr>Організація інклюзивного навчання в умовах дистанційної роботи ЗЗСО </vt:lpstr>
      <vt:lpstr>Презентация PowerPoint</vt:lpstr>
      <vt:lpstr>Де шукати інформацію?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Windows</cp:lastModifiedBy>
  <cp:revision>26</cp:revision>
  <dcterms:created xsi:type="dcterms:W3CDTF">2020-01-15T14:09:40Z</dcterms:created>
  <dcterms:modified xsi:type="dcterms:W3CDTF">2021-10-12T10:50:55Z</dcterms:modified>
</cp:coreProperties>
</file>