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1" r:id="rId4"/>
    <p:sldId id="262" r:id="rId5"/>
    <p:sldId id="258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449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8838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4236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86E4-65AD-484D-8EB1-EB55F75061D2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31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C608-5558-453D-9BC6-A475DF1F902F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82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52DD-65B9-40AB-9B33-DBF76963E394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6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4A7-2A32-46E0-AB36-773766823053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86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F7B5-9BB5-4D16-A2CD-0CF9B7E51D9D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9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5C3-6262-4F2A-B881-857379555AF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9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026F-37AF-47B0-8273-3D8173487682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76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122-2C94-446B-B264-146F6E9FA63A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5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96337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912-F65A-4064-B54E-7DF5814963E0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BBFB-E4A3-40EC-A449-EB9A87B9FC8D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2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AAAA-8CAB-44F3-9C49-03023D4B800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47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28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70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00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0616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2463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167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709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8FA35-9F12-4FBA-93D6-2B347A95D3EF}" type="datetimeFigureOut">
              <a:rPr lang="uk-UA" smtClean="0"/>
              <a:t>26.02.2023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6D2BB-B6CD-4386-9DF1-97BB42EEE53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943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98A763-95BA-4357-92F6-3A798F549E78}" type="slidenum">
              <a:rPr lang="ru-RU" altLang="ru-RU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1%83%D0%BF%D0%B5%D1%80%D0%BC%D0%B0%D1%80%D0%BA%D0%B5%D1%82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uk.wikipedia.org/wiki/%D0%93%D1%96%D0%BF%D0%B5%D1%80%D0%BC%D0%B0%D1%80%D0%BA%D0%B5%D1%8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</a:t>
            </a:r>
            <a:r>
              <a:rPr lang="uk-UA" altLang="ru-RU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altLang="ru-RU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Види магазинів, їх призначення</a:t>
            </a:r>
            <a:r>
              <a:rPr lang="ru-RU" altLang="ru-RU" sz="48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 І</a:t>
            </a:r>
            <a:endParaRPr lang="uk-UA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433149"/>
              </p:ext>
            </p:extLst>
          </p:nvPr>
        </p:nvGraphicFramePr>
        <p:xfrm>
          <a:off x="838200" y="3977142"/>
          <a:ext cx="9829800" cy="1160769"/>
        </p:xfrm>
        <a:graphic>
          <a:graphicData uri="http://schemas.openxmlformats.org/drawingml/2006/table">
            <a:tbl>
              <a:tblPr/>
              <a:tblGrid>
                <a:gridCol w="9829800"/>
              </a:tblGrid>
              <a:tr h="116076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24000" y="3828971"/>
            <a:ext cx="8547652" cy="158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</a:t>
            </a:r>
            <a:r>
              <a:rPr lang="uk-UA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КОРЕКЦІЙНО-РОЗВИТКОВОЇ РОБОТИ</a:t>
            </a:r>
            <a:endParaRPr lang="uk-UA" sz="18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uk-UA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«СОЦІАЛЬНО-ПОБУТОВЕ ОРІЄНТУВАННЯ»</a:t>
            </a:r>
            <a:endParaRPr lang="uk-UA" sz="18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uk-UA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(варіативний модуль «Подорож у життя»)</a:t>
            </a:r>
            <a:endParaRPr lang="uk-UA" sz="18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5-10 класів</a:t>
            </a:r>
          </a:p>
        </p:txBody>
      </p:sp>
    </p:spTree>
    <p:extLst>
      <p:ext uri="{BB962C8B-B14F-4D97-AF65-F5344CB8AC3E}">
        <p14:creationId xmlns:p14="http://schemas.microsoft.com/office/powerpoint/2010/main" val="8150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54845"/>
            <a:ext cx="10515600" cy="810355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uk-UA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Відділи продовольчого магазину</a:t>
            </a:r>
            <a:endParaRPr lang="uk-UA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036320"/>
            <a:ext cx="5157787" cy="1468755"/>
          </a:xfrm>
        </p:spPr>
        <p:txBody>
          <a:bodyPr>
            <a:normAutofit fontScale="92500"/>
          </a:bodyPr>
          <a:lstStyle/>
          <a:p>
            <a:pPr algn="ctr"/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продають крупи, спеції, олію, консервацію, чай ,каву – </a:t>
            </a:r>
          </a:p>
          <a:p>
            <a:pPr algn="ctr"/>
            <a:r>
              <a:rPr lang="uk-UA" sz="2800" b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БАКАЛЕЯ </a:t>
            </a:r>
            <a:endParaRPr lang="uk-UA" sz="2800" b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036320"/>
            <a:ext cx="5183188" cy="14687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продають сік, газовану та мінеральну воду, безалкогольні напої – </a:t>
            </a:r>
          </a:p>
          <a:p>
            <a:pPr algn="ctr"/>
            <a:r>
              <a:rPr lang="uk-UA" sz="2800" b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НАПОЇ </a:t>
            </a:r>
            <a:endParaRPr lang="uk-UA" sz="2800" b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29181"/>
            <a:ext cx="5183188" cy="3436375"/>
          </a:xfrm>
          <a:prstGeom prst="rect">
            <a:avLst/>
          </a:prstGeom>
        </p:spPr>
      </p:pic>
      <p:pic>
        <p:nvPicPr>
          <p:cNvPr id="5122" name="Picture 2" descr="Ð£ Ð¼ÐµÑÑÑ Ð¡ÑÐ¼ ÑÐ¾Ð·Ð¿Ð¾Ð²ÑÐ»Ð¸, ÑÐ¾ Ð¿Ð¾Ð³Ð°Ð½Ð¾Ð³Ð¾ Ð¿Ð¾Ð¼ÑÑÐ¸Ð»Ð¸ Ð² Ð¼Ð°Ð³Ð°Ð·Ð¸Ð½Ñ âÐ¡ÑÐ»ÑÐ¿Ð¾â â Ð¡ÑÐ¼ÑÑÐºÑ  ÐÐµÐ±Ð°ÑÐ¸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29181"/>
            <a:ext cx="5157787" cy="343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0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199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uk-UA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Відділи продовольчого магазину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087120"/>
            <a:ext cx="5157787" cy="1417955"/>
          </a:xfrm>
        </p:spPr>
        <p:txBody>
          <a:bodyPr>
            <a:noAutofit/>
          </a:bodyPr>
          <a:lstStyle/>
          <a:p>
            <a:pPr algn="ctr"/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продають м’ясопродукти</a:t>
            </a:r>
          </a:p>
          <a:p>
            <a:pPr algn="ctr"/>
            <a:r>
              <a:rPr lang="uk-UA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М’ЯСО</a:t>
            </a:r>
            <a:endParaRPr lang="uk-UA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168400"/>
            <a:ext cx="5183188" cy="1336675"/>
          </a:xfrm>
        </p:spPr>
        <p:txBody>
          <a:bodyPr>
            <a:noAutofit/>
          </a:bodyPr>
          <a:lstStyle/>
          <a:p>
            <a:pPr algn="ctr"/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продають вироби з м’яса</a:t>
            </a:r>
          </a:p>
          <a:p>
            <a:pPr algn="ctr"/>
            <a:r>
              <a:rPr lang="uk-UA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КОВБАСИ</a:t>
            </a:r>
            <a:endParaRPr lang="uk-UA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07402" y="2505075"/>
            <a:ext cx="4912784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4231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Відділи продовольчого магазину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продають овочі</a:t>
            </a:r>
          </a:p>
          <a:p>
            <a:pPr algn="ctr"/>
            <a:r>
              <a:rPr lang="uk-UA" b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ОВОЧІ</a:t>
            </a:r>
            <a:endParaRPr lang="uk-UA" b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505075"/>
            <a:ext cx="5157787" cy="36845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продають фрукти</a:t>
            </a:r>
            <a:endParaRPr lang="uk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ФРУКТИ</a:t>
            </a:r>
            <a:endParaRPr lang="uk-UA" b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2" y="2505075"/>
            <a:ext cx="4912784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35355"/>
          </a:xfrm>
          <a:solidFill>
            <a:schemeClr val="bg1"/>
          </a:solidFill>
        </p:spPr>
        <p:txBody>
          <a:bodyPr/>
          <a:lstStyle/>
          <a:p>
            <a:r>
              <a:rPr lang="uk-UA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Відділи продовольчого магазину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300480"/>
            <a:ext cx="5157787" cy="1204595"/>
          </a:xfrm>
        </p:spPr>
        <p:txBody>
          <a:bodyPr>
            <a:noAutofit/>
          </a:bodyPr>
          <a:lstStyle/>
          <a:p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продається риба та морепродукти-</a:t>
            </a:r>
          </a:p>
          <a:p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РИБА ТА МОРЕПРОДУКТИ</a:t>
            </a:r>
            <a:endParaRPr lang="uk-UA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300480"/>
            <a:ext cx="5183188" cy="1204595"/>
          </a:xfrm>
        </p:spPr>
        <p:txBody>
          <a:bodyPr>
            <a:noAutofit/>
          </a:bodyPr>
          <a:lstStyle/>
          <a:p>
            <a:pPr algn="ctr"/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продається</a:t>
            </a:r>
            <a:r>
              <a:rPr 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молоко, яйця та молочна продукція- </a:t>
            </a:r>
            <a:r>
              <a:rPr lang="uk-UA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  <a:endParaRPr lang="uk-UA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505075"/>
            <a:ext cx="5183188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5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0327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uk-UA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Відділи продовольчого магазину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168400"/>
            <a:ext cx="5157787" cy="1336675"/>
          </a:xfrm>
        </p:spPr>
        <p:txBody>
          <a:bodyPr>
            <a:normAutofit/>
          </a:bodyPr>
          <a:lstStyle/>
          <a:p>
            <a:pPr algn="ctr"/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продається печиво, вафлі, цукерки- </a:t>
            </a:r>
            <a:r>
              <a:rPr lang="uk-UA" sz="28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КОНДИТЕРСЬКИЙ</a:t>
            </a:r>
            <a:endParaRPr lang="uk-UA" sz="28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70800" y="2444690"/>
            <a:ext cx="3684588" cy="36845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168400"/>
            <a:ext cx="5183188" cy="1336675"/>
          </a:xfrm>
        </p:spPr>
        <p:txBody>
          <a:bodyPr>
            <a:normAutofit/>
          </a:bodyPr>
          <a:lstStyle/>
          <a:p>
            <a:pPr algn="ctr"/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Відділ, де продаються хлібобулочні вироби- ХЛІБ, </a:t>
            </a:r>
            <a:r>
              <a:rPr lang="uk-UA" sz="28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ВИПІЧКА</a:t>
            </a:r>
            <a:endParaRPr lang="uk-UA" sz="28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97072" y="3668420"/>
            <a:ext cx="2700000" cy="2460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44" y="2565460"/>
            <a:ext cx="4975103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Запитання:</a:t>
            </a:r>
            <a:endParaRPr lang="uk-U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0056" y="739952"/>
            <a:ext cx="6172200" cy="334998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Магазини поділяються на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супермаркети, універсами, універмаги;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Продовольчі, промислові, універсальні;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Кіоски, аптеки, кулінарії.</a:t>
            </a:r>
          </a:p>
          <a:p>
            <a:pPr marL="457200" indent="-457200">
              <a:buFontTx/>
              <a:buChar char="-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025" y="3963194"/>
            <a:ext cx="3384000" cy="1901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698" y="3963194"/>
            <a:ext cx="3473570" cy="19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Запитання:</a:t>
            </a:r>
            <a:endParaRPr lang="uk-U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06"/>
          <a:stretch/>
        </p:blipFill>
        <p:spPr>
          <a:xfrm>
            <a:off x="7510902" y="2727399"/>
            <a:ext cx="3695133" cy="259521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якому відділі продовольчого супермаркету можна купити кукурудзяні палички?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якому відділі можна купити морозиво?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якому відділі можна купити цибулю?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305" y="457200"/>
            <a:ext cx="4330730" cy="2270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818" y="2727399"/>
            <a:ext cx="3172084" cy="25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Запитання: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061221"/>
            <a:ext cx="6172200" cy="472603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може бути у продуктовому магазині відділ побутової хімії?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</a:t>
            </a:r>
          </a:p>
          <a:p>
            <a:pPr lvl="0" defTabSz="685800">
              <a:spcBef>
                <a:spcPts val="750"/>
              </a:spcBef>
            </a:pPr>
            <a:r>
              <a:rPr lang="uk-UA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Продовольчі магазини - це </a:t>
            </a:r>
            <a:r>
              <a:rPr lang="uk-UA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 магазину, в якому здійснюється продаж продовольчих товарів, а також можуть пропонуватись </a:t>
            </a: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непродовольчі товари </a:t>
            </a:r>
          </a:p>
          <a:p>
            <a:pPr lvl="0" defTabSz="685800">
              <a:spcBef>
                <a:spcPts val="750"/>
              </a:spcBef>
            </a:pPr>
            <a:r>
              <a:rPr lang="uk-UA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не більше 35% )</a:t>
            </a:r>
            <a:endParaRPr lang="uk-UA" sz="2000" dirty="0" smtClean="0">
              <a:solidFill>
                <a:srgbClr val="FF0000"/>
              </a:solidFill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6777" y="1323028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>
              <a:spcBef>
                <a:spcPts val="750"/>
              </a:spcBef>
            </a:pP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різновид магазину, в якому здійснюється продаж продовольчих товарів, а також можуть пропонуватись непродовольчі товари </a:t>
            </a:r>
          </a:p>
          <a:p>
            <a:pPr lvl="0" defTabSz="685800">
              <a:spcBef>
                <a:spcPts val="750"/>
              </a:spcBef>
            </a:pP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не більше 35% )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6777" y="553587"/>
            <a:ext cx="55364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Продовольчі магазини</a:t>
            </a:r>
            <a:endParaRPr lang="uk-UA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7" y="2995281"/>
            <a:ext cx="7085959" cy="36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141" y="2995281"/>
            <a:ext cx="6773532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1"/>
          <p:cNvSpPr>
            <a:spLocks noChangeArrowheads="1"/>
          </p:cNvSpPr>
          <p:nvPr/>
        </p:nvSpPr>
        <p:spPr bwMode="auto">
          <a:xfrm>
            <a:off x="3327400" y="1435100"/>
            <a:ext cx="5360988" cy="11826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uk-UA" altLang="ru-R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Скругленный прямоугольник 2"/>
          <p:cNvSpPr>
            <a:spLocks noChangeArrowheads="1"/>
          </p:cNvSpPr>
          <p:nvPr/>
        </p:nvSpPr>
        <p:spPr bwMode="auto">
          <a:xfrm>
            <a:off x="2384426" y="3573463"/>
            <a:ext cx="3135313" cy="1943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36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Універсальні «Сільпо»</a:t>
            </a:r>
            <a:endParaRPr lang="uk-UA" altLang="ru-RU" sz="360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Скругленный прямоугольник 3"/>
          <p:cNvSpPr>
            <a:spLocks noChangeArrowheads="1"/>
          </p:cNvSpPr>
          <p:nvPr/>
        </p:nvSpPr>
        <p:spPr bwMode="auto">
          <a:xfrm>
            <a:off x="6243638" y="3513139"/>
            <a:ext cx="3219450" cy="2003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Спеціалізовані 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М'ясна лавка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Молочник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’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ясо ковбаси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Хліб</a:t>
            </a:r>
            <a:r>
              <a:rPr lang="uk-UA" altLang="ru-RU" sz="2400" dirty="0">
                <a:solidFill>
                  <a:srgbClr val="44546A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uk-UA" altLang="ru-RU" sz="240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952876" y="2852739"/>
            <a:ext cx="1000125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721475" y="2852739"/>
            <a:ext cx="1125538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676400" y="209492"/>
            <a:ext cx="336502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tabLst>
                <a:tab pos="3149600" algn="ctr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149600" algn="ctr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149600" algn="ctr"/>
              </a:tabLst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149600" algn="ctr"/>
              </a:tabLst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149600" algn="ctr"/>
              </a:tabLst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149600" algn="ctr"/>
              </a:tabLst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149600" algn="ctr"/>
              </a:tabLst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149600" algn="ctr"/>
              </a:tabLst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149600" algn="ctr"/>
              </a:tabLst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uk-UA" alt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altLang="ru-RU" sz="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97" name="Rectangle 11"/>
          <p:cNvSpPr>
            <a:spLocks noChangeArrowheads="1"/>
          </p:cNvSpPr>
          <p:nvPr/>
        </p:nvSpPr>
        <p:spPr bwMode="auto">
          <a:xfrm>
            <a:off x="1676401" y="42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TextBox 14"/>
          <p:cNvSpPr txBox="1">
            <a:spLocks noChangeArrowheads="1"/>
          </p:cNvSpPr>
          <p:nvPr/>
        </p:nvSpPr>
        <p:spPr bwMode="auto">
          <a:xfrm>
            <a:off x="4608514" y="1557339"/>
            <a:ext cx="2911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Продовольчі</a:t>
            </a:r>
            <a:endParaRPr lang="ru-RU" alt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62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52029"/>
            <a:ext cx="10515600" cy="132556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Продовольчі магазини</a:t>
            </a:r>
            <a:br>
              <a:rPr lang="uk-UA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продажі продуктів харчування</a:t>
            </a:r>
            <a:endParaRPr lang="uk-UA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414732"/>
            <a:ext cx="5157787" cy="109034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УНІВЕРСАЛЬНІ   </a:t>
            </a:r>
            <a:r>
              <a:rPr lang="uk-UA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 магазини з декількома відділами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uk-UA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СПЕЦІАЛІЗОВАНІ</a:t>
            </a:r>
          </a:p>
          <a:p>
            <a:pPr algn="ctr"/>
            <a:r>
              <a:rPr lang="uk-UA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Продають один вид товару</a:t>
            </a:r>
            <a:endParaRPr lang="uk-UA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34507" y="2873716"/>
            <a:ext cx="3810000" cy="2543175"/>
          </a:xfrm>
          <a:prstGeom prst="rect">
            <a:avLst/>
          </a:prstGeom>
        </p:spPr>
      </p:pic>
      <p:pic>
        <p:nvPicPr>
          <p:cNvPr id="1026" name="Picture 2" descr="ÐÑÐ¸ÐºÐ»Ð°Ð´ Ð²ÑÐ´ÐºÑÐ¸ÑÑÑ Ð½ÐµÐ²ÐµÐ»Ð¸ÐºÐ¾Ð³Ð¾ Ð¿ÑÐ¾Ð´Ð¾Ð²Ð¾Ð»ÑÑÐ¾Ð³Ð¾ Ð¼Ð°Ð³Ð°Ð·Ð¸Ð½Ñ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873716"/>
            <a:ext cx="5157787" cy="294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Ñ Ð±Ð°Ð³ÐµÑÐ° Ð´Ð¾ Ð¿Ð»ÑÑÐºÐ¸: 8 Ð±ÑÐ»Ð¾ÑÐ½ÑÑ ÐÐ¸ÐµÐ²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80" y="3871693"/>
            <a:ext cx="3060000" cy="208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6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ПРОМИСЛОВІ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УНІВЕРСАЛЬНІ</a:t>
            </a:r>
            <a:endParaRPr lang="uk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СПЕЦІАЛІЗОВАНІ</a:t>
            </a:r>
            <a:endParaRPr lang="uk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ÑÐ¾Ð¼Ð¸ÑÐ»Ð¾Ð²Ñ ÑÐ¾Ð²Ð°ÑÐ¸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­Ð¿Ð¸ÑÐµÐ½ÑÑ&quot; Ð¾Ð¿ÑÑÑ Ð¿Ð¾Ð¿Ð°Ð»ÑÑ Ð½Ð° Ð½Ð°ÑÑÑÐµÐ½Ð¸Ð¸ Ð»Ð¾ÐºÐ´Ð°ÑÐ½Ð° Ð² ÐÐ¸ÐµÐ²Ðµ - ÐÐ¸ÐµÐ² Vgorode.u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542144"/>
            <a:ext cx="5157787" cy="36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6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8686" y="675136"/>
            <a:ext cx="97651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Пам'ятайте! </a:t>
            </a:r>
            <a:r>
              <a:rPr lang="ru-RU" altLang="ru-RU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Дорогі покупки краще здійснювати у спеціалізованих магазинах, так як: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них великий вибір товарів одного асортименту.</a:t>
            </a:r>
            <a:b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цих магазинах діє накопичувальна система знижок</a:t>
            </a: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видаються іменні дисконтні картки.         </a:t>
            </a: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наприклад, спеціалізований магазин техніки «Алло»)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Якість товарів гарантовано.</a:t>
            </a:r>
            <a:b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Є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гаранті</a:t>
            </a: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весь асортимент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товар</a:t>
            </a:r>
            <a:r>
              <a:rPr lang="uk-UA" alt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у.</a:t>
            </a:r>
            <a:endParaRPr lang="ru-RU" alt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86" y="4218765"/>
            <a:ext cx="3333750" cy="1819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055" y="3338040"/>
            <a:ext cx="405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54656"/>
          </a:xfrm>
        </p:spPr>
        <p:txBody>
          <a:bodyPr>
            <a:noAutofit/>
          </a:bodyPr>
          <a:lstStyle/>
          <a:p>
            <a:pPr marL="228600" lvl="0" indent="-22860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УНІВЕРСАМ-універсальний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магазин.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Великий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магазин з </a:t>
            </a:r>
            <a:r>
              <a:rPr lang="uk-UA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самообслуговуванням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має </a:t>
            </a:r>
            <a:b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продуктовий, промтоварний, господарський відділи. </a:t>
            </a:r>
            <a:b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Універсам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має три торговельних зали-магазини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  <a:b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промтоварний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, продуктовий і 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господарський. </a:t>
            </a:r>
            <a:b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В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прейскуранті якого знаходиться широкий вибір товарів різних 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категорій</a:t>
            </a:r>
            <a:endParaRPr lang="uk-UA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6716" y="2619781"/>
            <a:ext cx="3852000" cy="2974097"/>
          </a:xfrm>
          <a:prstGeom prst="rect">
            <a:avLst/>
          </a:prstGeom>
        </p:spPr>
      </p:pic>
      <p:pic>
        <p:nvPicPr>
          <p:cNvPr id="4098" name="Picture 2" descr="Ð ÐÑÐ°Ð¼Ð°ÑÐ¾ÑÑÐºÐµ Ð¾ÑÐºÑÑÐ»ÑÑ Â«Ð­Ð¿Ð¸ÑÐµÐ½ÑÑÂ» | ÐÐ¾Ð²Ð¸Ð½Ð¸ ÐÑÐ°Ð¼Ð°ÑÐ¾ÑÑÑÐºÐ°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33139"/>
            <a:ext cx="3816000" cy="28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7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599" y="1166843"/>
            <a:ext cx="9670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alt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універсаму </a:t>
            </a:r>
            <a:r>
              <a:rPr lang="ru-RU" alt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 сьогодні в інших типах сучасних магазинів, це — </a:t>
            </a:r>
            <a:r>
              <a:rPr lang="ru-RU" altLang="ru-RU" sz="3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Супермаркет"/>
              </a:rPr>
              <a:t>«супермаркет»</a:t>
            </a:r>
            <a:r>
              <a:rPr lang="ru-RU" alt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3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Гіпермаркет"/>
              </a:rPr>
              <a:t>«гіпермаркет»</a:t>
            </a:r>
            <a:r>
              <a:rPr lang="ru-RU" alt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відрізняються від універсаму зазвичай набагато більшими розмірами торгових площ і асортиментом товарів.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599" y="3911873"/>
            <a:ext cx="3149114" cy="20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289" y="3886213"/>
            <a:ext cx="3168000" cy="2113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866" y="3899043"/>
            <a:ext cx="3474807" cy="21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lvl="0" algn="ctr" defTabSz="685800">
              <a:spcBef>
                <a:spcPts val="750"/>
              </a:spcBef>
              <a:defRPr/>
            </a:pPr>
            <a:r>
              <a:rPr lang="ru-RU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Асортимент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– підбір товарів одного виду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різних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сортів та найменуваннь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685" y="1825625"/>
            <a:ext cx="78226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308</Words>
  <Application>Microsoft Office PowerPoint</Application>
  <PresentationFormat>Широкоэкранный</PresentationFormat>
  <Paragraphs>62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1_Тема Office</vt:lpstr>
      <vt:lpstr>Тема уроку: Види магазинів, їх призначення. ЧАСТИНА І</vt:lpstr>
      <vt:lpstr>Презентация PowerPoint</vt:lpstr>
      <vt:lpstr>Презентация PowerPoint</vt:lpstr>
      <vt:lpstr>Продовольчі магазини для продажі продуктів харчування</vt:lpstr>
      <vt:lpstr>ПРОМИСЛОВІ магазини</vt:lpstr>
      <vt:lpstr>Презентация PowerPoint</vt:lpstr>
      <vt:lpstr>УНІВЕРСАМ-універсальний магазин. Великий магазин з самообслуговуванням, який має  продуктовий, промтоварний, господарський відділи.  Універсам має три торговельних зали-магазини:  промтоварний, продуктовий і господарський.  В прейскуранті якого знаходиться широкий вибір товарів різних категорій</vt:lpstr>
      <vt:lpstr>Презентация PowerPoint</vt:lpstr>
      <vt:lpstr>Асортимент – підбір товарів одного виду  різних сортів та найменуваннь.</vt:lpstr>
      <vt:lpstr>Відділи продовольчого магазину</vt:lpstr>
      <vt:lpstr>Відділи продовольчого магазину</vt:lpstr>
      <vt:lpstr>Відділи продовольчого магазину</vt:lpstr>
      <vt:lpstr>Відділи продовольчого магазину</vt:lpstr>
      <vt:lpstr>Відділи продовольчого магазину</vt:lpstr>
      <vt:lpstr>Запитання:</vt:lpstr>
      <vt:lpstr>Запитання:</vt:lpstr>
      <vt:lpstr>Запитання: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55</cp:revision>
  <dcterms:created xsi:type="dcterms:W3CDTF">2023-02-19T15:19:11Z</dcterms:created>
  <dcterms:modified xsi:type="dcterms:W3CDTF">2023-02-26T10:37:31Z</dcterms:modified>
</cp:coreProperties>
</file>