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1" r:id="rId1"/>
  </p:sldMasterIdLst>
  <p:notesMasterIdLst>
    <p:notesMasterId r:id="rId37"/>
  </p:notesMasterIdLst>
  <p:sldIdLst>
    <p:sldId id="256" r:id="rId2"/>
    <p:sldId id="257" r:id="rId3"/>
    <p:sldId id="259" r:id="rId4"/>
    <p:sldId id="258" r:id="rId5"/>
    <p:sldId id="261" r:id="rId6"/>
    <p:sldId id="260" r:id="rId7"/>
    <p:sldId id="264" r:id="rId8"/>
    <p:sldId id="265" r:id="rId9"/>
    <p:sldId id="285" r:id="rId10"/>
    <p:sldId id="286" r:id="rId11"/>
    <p:sldId id="266" r:id="rId12"/>
    <p:sldId id="267" r:id="rId13"/>
    <p:sldId id="268" r:id="rId14"/>
    <p:sldId id="292" r:id="rId15"/>
    <p:sldId id="269" r:id="rId16"/>
    <p:sldId id="270" r:id="rId17"/>
    <p:sldId id="271" r:id="rId18"/>
    <p:sldId id="289" r:id="rId19"/>
    <p:sldId id="272" r:id="rId20"/>
    <p:sldId id="273" r:id="rId21"/>
    <p:sldId id="290" r:id="rId22"/>
    <p:sldId id="291" r:id="rId23"/>
    <p:sldId id="274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75" r:id="rId33"/>
    <p:sldId id="276" r:id="rId34"/>
    <p:sldId id="287" r:id="rId35"/>
    <p:sldId id="288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B66A50-4A0F-425A-97BE-DC7ADF3325BB}" type="datetimeFigureOut">
              <a:rPr lang="uk-UA" smtClean="0"/>
              <a:t>04.04.2023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B9FD1-7C6B-4F1F-8EF5-032354C9BE5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0696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36A1C5C-D14D-43D3-8B66-4AC67DE25597}" type="slidenum">
              <a:rPr lang="ru-RU" altLang="ru-RU"/>
              <a:pPr>
                <a:spcBef>
                  <a:spcPct val="0"/>
                </a:spcBef>
              </a:pPr>
              <a:t>33</a:t>
            </a:fld>
            <a:endParaRPr lang="ru-RU" altLang="ru-RU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431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36A1C5C-D14D-43D3-8B66-4AC67DE25597}" type="slidenum">
              <a:rPr lang="ru-RU" altLang="ru-RU"/>
              <a:pPr>
                <a:spcBef>
                  <a:spcPct val="0"/>
                </a:spcBef>
              </a:pPr>
              <a:t>34</a:t>
            </a:fld>
            <a:endParaRPr lang="ru-RU" altLang="ru-RU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424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36A1C5C-D14D-43D3-8B66-4AC67DE25597}" type="slidenum">
              <a:rPr lang="ru-RU" altLang="ru-RU"/>
              <a:pPr>
                <a:spcBef>
                  <a:spcPct val="0"/>
                </a:spcBef>
              </a:pPr>
              <a:t>35</a:t>
            </a:fld>
            <a:endParaRPr lang="ru-RU" altLang="ru-RU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793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694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386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579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521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782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212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993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920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481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580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199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4/4/2023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305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3%D1%96%D0%BF%D0%B5%D1%80%D0%BC%D0%B0%D1%80%D0%BA%D0%B5%D1%82" TargetMode="External"/><Relationship Id="rId2" Type="http://schemas.openxmlformats.org/officeDocument/2006/relationships/hyperlink" Target="https://uk.wikipedia.org/wiki/%D0%A1%D1%83%D0%BF%D0%B5%D1%80%D0%BC%D0%B0%D1%80%D0%BA%D0%B5%D1%82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altLang="ru-RU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урок</a:t>
            </a:r>
            <a:r>
              <a:rPr lang="uk-UA" altLang="ru-RU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altLang="ru-RU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Види</a:t>
            </a:r>
            <a:r>
              <a:rPr lang="ru-RU" altLang="ru-RU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магазинів</a:t>
            </a:r>
            <a:r>
              <a:rPr lang="ru-RU" altLang="ru-RU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altLang="ru-RU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призначення</a:t>
            </a:r>
            <a:r>
              <a:rPr lang="ru-RU" altLang="ru-RU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uk-UA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 </a:t>
            </a:r>
            <a:r>
              <a:rPr lang="uk-UA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ІІ</a:t>
            </a:r>
          </a:p>
          <a:p>
            <a:r>
              <a:rPr lang="uk-UA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Відділи магазинів</a:t>
            </a:r>
            <a:endParaRPr lang="uk-UA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79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Взуття</a:t>
            </a:r>
            <a:endParaRPr lang="uk-UA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71935"/>
            <a:ext cx="5181600" cy="3458718"/>
          </a:xfrm>
          <a:prstGeom prst="rect">
            <a:avLst/>
          </a:prstGeom>
        </p:spPr>
      </p:pic>
      <p:pic>
        <p:nvPicPr>
          <p:cNvPr id="25602" name="Picture 2" descr="ÐÐµÑÐµÐ²Ðµ Ð²Ð·ÑÑÑÑ Ñ ÐÐ¾ÑÐ¾Ð´ÐºÑ |ÐÐ»Ð°Ð½ÐµÑÐ° STOCK SECOND HEND | Ð£ Ð¼ÑÑÑÑ ÐÐ¾ÑÐ¾Ð´Ð¾Ðº  Ð²ÑÐ´ÐºÑÐ¸Ð²ÑÑ Ð½Ð¾Ð²Ð¸Ð¹ Ð¼Ð°Ð³Ð°Ð·Ð¸Ð½ | ÐÑÐµÐ½Ð´Ð¾Ð²Ðµ ÑÐ° ÑÐºÑÑÑÐ½Ðµ Ð²Ð·ÑÑÑÑ | ÐÐ·ÑÑÑÑ Ð· ÐÐ²ÑÐ¾Ð¿Ð¸ Ð´Ð»Ñ  Ð²ÑÑÑÑ ÑÑÐ¼'Ñ Ñ ÐÐ¾ÑÐ¾Ð´ÐºÑ Ð¥Ð¼ÐµÐ»ÑÐ½Ð¸ÑÑÐºÑÐ¹ Ð¾Ð±Ð»Ð°ÑÑÑ â ÐÐ¾ÑÐ¾Ð´Ð¾Ðº.City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18"/>
          <a:stretch/>
        </p:blipFill>
        <p:spPr bwMode="auto">
          <a:xfrm>
            <a:off x="6370320" y="2346653"/>
            <a:ext cx="5052304" cy="33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29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17600" y="457200"/>
            <a:ext cx="9834880" cy="1570038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altLang="ru-RU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Парфумерія</a:t>
            </a:r>
            <a:r>
              <a:rPr lang="ru-RU" alt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косметика </a:t>
            </a:r>
            <a:r>
              <a:rPr lang="ru-RU" altLang="ru-RU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ароматні</a:t>
            </a: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косметичні</a:t>
            </a:r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товари</a:t>
            </a:r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гігієнічні</a:t>
            </a:r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освіжаючі</a:t>
            </a:r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засоби</a:t>
            </a:r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ÐÐ»ÑÑÐ°, Ð¼Ð°Ð³Ð°Ð·Ð¸Ð½ Ð¿Ð°ÑÑÑÐ¼ÐµÑÐ¸Ð¸ Ð¸ ÐºÐ¾ÑÐ¼ÐµÑÐ¸ÐºÐ¸ Ð¯ÑÐ¾ÑÐ»Ð°Ð²Ð»Ñ, ÐÐµÐ¿ÑÑÐ°ÑÑÐºÐ°Ñ, 7 - ÑÐµÐ»ÐµÑÐ¾Ð½,  Ð°Ð´ÑÐµÑ, ÐºÐ¾Ð½ÑÐ°ÐºÑÑ, Ð½Ð° ÐºÐ°ÑÑÐµ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120" y="2274094"/>
            <a:ext cx="8067040" cy="376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877" y="2027246"/>
            <a:ext cx="4140000" cy="40143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5736" y="2027243"/>
            <a:ext cx="4176000" cy="401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9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3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7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altLang="ru-RU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Канцелярія</a:t>
            </a:r>
            <a:r>
              <a:rPr lang="ru-RU" altLang="ru-RU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ru-RU" alt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товари</a:t>
            </a:r>
            <a:r>
              <a:rPr lang="ru-RU" alt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письма, </a:t>
            </a:r>
            <a:r>
              <a:rPr lang="ru-RU" alt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малювання</a:t>
            </a:r>
            <a:r>
              <a:rPr lang="ru-RU" alt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579" name="Picture 6" descr="канцелярия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4" y="2461260"/>
            <a:ext cx="7690271" cy="3888000"/>
          </a:xfrm>
        </p:spPr>
      </p:pic>
    </p:spTree>
    <p:extLst>
      <p:ext uri="{BB962C8B-B14F-4D97-AF65-F5344CB8AC3E}">
        <p14:creationId xmlns:p14="http://schemas.microsoft.com/office/powerpoint/2010/main" val="141496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Господарські</a:t>
            </a:r>
            <a:r>
              <a:rPr lang="ru-RU" altLang="ru-RU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товари</a:t>
            </a:r>
            <a:endParaRPr lang="ru-RU" altLang="ru-RU" dirty="0" smtClean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 descr="Ð¢Ð¾Ð²Ð°ÑÐ¸ Ð´Ð»Ñ Ð´Ð¾Ð¼Ñ â ÐÑÐ¿Ð¸ÑÐ¸ Ð² ÐÐ½ÑÐµÑÐ½ÐµÑ-Ð¼Ð°Ð³Ð°Ð·Ð¸Ð½Ñ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000" y="1753379"/>
            <a:ext cx="5616000" cy="378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952541"/>
            <a:ext cx="3429000" cy="2571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5560" y="2873587"/>
            <a:ext cx="4248000" cy="272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7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Посуд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11867" y="2759293"/>
            <a:ext cx="3505245" cy="259200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2759293"/>
            <a:ext cx="4968000" cy="2484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9773" y="1423359"/>
            <a:ext cx="9252453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6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5400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Меблі</a:t>
            </a:r>
            <a:endParaRPr lang="ru-RU" altLang="ru-RU" sz="5400" dirty="0" smtClean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3160" y="1690688"/>
            <a:ext cx="7620000" cy="4229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641" y="2219168"/>
            <a:ext cx="4752000" cy="37006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81" y="2231855"/>
            <a:ext cx="5472000" cy="36879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3005" y="2139788"/>
            <a:ext cx="6044331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9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5400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Подарунки</a:t>
            </a:r>
            <a:endParaRPr lang="ru-RU" altLang="ru-RU" sz="5400" dirty="0" smtClean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680" y="1825625"/>
            <a:ext cx="7740000" cy="435731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5683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5400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Тканини</a:t>
            </a:r>
            <a:r>
              <a:rPr lang="ru-RU" altLang="ru-RU" sz="54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altLang="ru-RU" sz="5400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фурнітура</a:t>
            </a:r>
            <a:endParaRPr lang="ru-RU" altLang="ru-RU" sz="5400" dirty="0" smtClean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ÐÐ°Ð³Ð°Ð·Ð¸Ð½ ÑÐºÐ°Ð½ÐµÐ¹ Ð¸ ÑÐ²ÐµÐ¹Ð½Ð¾Ð¹ ÑÑÑÐ½Ð¸ÑÑÑÑ (2 Ð¼Ð°Ð³Ð°Ð·Ð¸Ð½Ð°) Ð² ÐÐ¾ÑÐºÐ²Ðµ | ÐÑÐ¿Ð¸ÑÑ Ð±Ð¸Ð·Ð½ÐµÑ Ð·Ð°  8 000 000 â½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11642"/>
            <a:ext cx="5181600" cy="337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50" y="1532946"/>
            <a:ext cx="5544000" cy="41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233371"/>
            <a:ext cx="6096000" cy="34575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670" y="1401430"/>
            <a:ext cx="7620660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1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Сумки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0555" y="2058194"/>
            <a:ext cx="5760000" cy="3844796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4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5400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Спортивний</a:t>
            </a:r>
            <a:endParaRPr lang="ru-RU" altLang="ru-RU" sz="5400" dirty="0" smtClean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699" name="Picture 6" descr="спорт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10" y="1690688"/>
            <a:ext cx="8059929" cy="378000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280" y="1949801"/>
            <a:ext cx="8568000" cy="35208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677188"/>
            <a:ext cx="5076000" cy="3807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2110" y="1834729"/>
            <a:ext cx="5544000" cy="3696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3280" y="1750945"/>
            <a:ext cx="6156000" cy="377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82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Магазини </a:t>
            </a:r>
            <a:r>
              <a:rPr lang="ru-RU" alt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промислових</a:t>
            </a:r>
            <a:r>
              <a:rPr lang="ru-RU" alt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товарів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-274320" defTabSz="685800">
              <a:spcBef>
                <a:spcPts val="750"/>
              </a:spcBef>
              <a:defRPr/>
            </a:pPr>
            <a:r>
              <a:rPr lang="ru-RU" altLang="ru-RU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Призначенні для </a:t>
            </a:r>
            <a:r>
              <a:rPr lang="ru-RU" altLang="ru-RU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постачання</a:t>
            </a:r>
            <a:r>
              <a:rPr lang="ru-RU" altLang="ru-RU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altLang="ru-RU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предметами, речами, </a:t>
            </a:r>
            <a:r>
              <a:rPr lang="ru-RU" altLang="ru-RU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необхідними</a:t>
            </a:r>
            <a:r>
              <a:rPr lang="ru-RU" altLang="ru-RU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нормального </a:t>
            </a:r>
            <a:r>
              <a:rPr lang="ru-RU" altLang="ru-RU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altLang="ru-RU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altLang="ru-RU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altLang="ru-RU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840" y="3079583"/>
            <a:ext cx="3414959" cy="32323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614" t="1031" r="8343" b="-1031"/>
          <a:stretch/>
        </p:blipFill>
        <p:spPr>
          <a:xfrm>
            <a:off x="838200" y="2944519"/>
            <a:ext cx="4393963" cy="32324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502" y="3376519"/>
            <a:ext cx="2484000" cy="24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20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Побутова</a:t>
            </a:r>
            <a:r>
              <a:rPr lang="ru-RU" altLang="ru-RU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техніка</a:t>
            </a:r>
            <a:endParaRPr lang="ru-RU" altLang="ru-RU" dirty="0" smtClean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5523455" cy="4145639"/>
          </a:xfrm>
          <a:prstGeom prst="rect">
            <a:avLst/>
          </a:prstGeom>
        </p:spPr>
      </p:pic>
      <p:pic>
        <p:nvPicPr>
          <p:cNvPr id="30724" name="Picture 5" descr="bitte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2669264"/>
            <a:ext cx="6337300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28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Електротовари та інструменти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392" y="2070251"/>
            <a:ext cx="2381250" cy="21050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6300" y="2070251"/>
            <a:ext cx="2857500" cy="2857500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48000" y="2682080"/>
            <a:ext cx="6096000" cy="35528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1406" y="1742105"/>
            <a:ext cx="7488000" cy="4492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392" y="1536905"/>
            <a:ext cx="6264000" cy="46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2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Телефони та інші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гаджети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4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2984500" y="1196975"/>
            <a:ext cx="61928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2AE5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Зєднайте види товарів з назвою відділу, поставте стрілки</a:t>
            </a:r>
            <a:endParaRPr lang="ru-RU" altLang="ru-RU" sz="2800" b="1">
              <a:solidFill>
                <a:srgbClr val="32AE51"/>
              </a:solidFill>
              <a:latin typeface="Arial" panose="020B0604020202020204" pitchFamily="34" charset="0"/>
            </a:endParaRPr>
          </a:p>
        </p:txBody>
      </p:sp>
      <p:sp>
        <p:nvSpPr>
          <p:cNvPr id="32771" name="Подзаголовок 2"/>
          <p:cNvSpPr txBox="1">
            <a:spLocks/>
          </p:cNvSpPr>
          <p:nvPr/>
        </p:nvSpPr>
        <p:spPr bwMode="auto">
          <a:xfrm>
            <a:off x="2984500" y="2276475"/>
            <a:ext cx="6999288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uk-UA" altLang="ru-RU" sz="1800" b="1">
                <a:latin typeface="Times New Roman" panose="02020603050405020304" pitchFamily="18" charset="0"/>
                <a:cs typeface="Calibri" panose="020F0502020204030204" pitchFamily="34" charset="0"/>
              </a:rPr>
              <a:t>Відділи                          Стрілки                       Товари</a:t>
            </a:r>
            <a: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  <a:t>Парфумерія                                             Піджак, майка, штани</a:t>
            </a:r>
            <a:b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  <a:t>Чоловічий одяг                                       Кросівки, туфлі, сандалі</a:t>
            </a:r>
            <a:b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  <a:t>Галантерея                                              Мило, зубна паста, шампунь</a:t>
            </a:r>
            <a:b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  <a:t>Косметика,                                              Парфуми, дезодорант</a:t>
            </a:r>
            <a:b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  <a:t>Канцелярія                                              Ремінь, сумка, портмоне</a:t>
            </a:r>
            <a:b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  <a:t>Взуття                                                      Ручка, олівець, пензлик</a:t>
            </a:r>
            <a:b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  <a:t>Дитячий одяг                                          Тіні для повік, помада</a:t>
            </a:r>
            <a:b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  <a:t>Побутова техніка                                   Чепчик, повзунки, пелюшка</a:t>
            </a:r>
            <a:b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  <a:t>Господарські товари                              Холодильник, пральна машина</a:t>
            </a:r>
            <a:b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</a:br>
            <a:endParaRPr lang="ru-RU" altLang="ru-RU" sz="180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16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2984500" y="1196975"/>
            <a:ext cx="61928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2AE5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Зєднайте види товарів з назвою відділу, поставте стрілки</a:t>
            </a:r>
            <a:endParaRPr lang="ru-RU" altLang="ru-RU" sz="2800" b="1">
              <a:solidFill>
                <a:srgbClr val="32AE51"/>
              </a:solidFill>
              <a:latin typeface="Arial" panose="020B0604020202020204" pitchFamily="34" charset="0"/>
            </a:endParaRPr>
          </a:p>
        </p:txBody>
      </p:sp>
      <p:sp>
        <p:nvSpPr>
          <p:cNvPr id="32771" name="Подзаголовок 2"/>
          <p:cNvSpPr txBox="1">
            <a:spLocks/>
          </p:cNvSpPr>
          <p:nvPr/>
        </p:nvSpPr>
        <p:spPr bwMode="auto">
          <a:xfrm>
            <a:off x="2984500" y="2276475"/>
            <a:ext cx="6999288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uk-UA" altLang="ru-RU" sz="1800" b="1">
                <a:latin typeface="Times New Roman" panose="02020603050405020304" pitchFamily="18" charset="0"/>
                <a:cs typeface="Calibri" panose="020F0502020204030204" pitchFamily="34" charset="0"/>
              </a:rPr>
              <a:t>Відділи                          Стрілки                       Товари</a:t>
            </a:r>
            <a: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  <a:t>Парфумерія                                             Піджак, майка, штани</a:t>
            </a:r>
            <a:b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  <a:t>Чоловічий одяг                                       Кросівки, туфлі, сандалі</a:t>
            </a:r>
            <a:b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  <a:t>Галантерея                                              Мило, зубна паста, шампунь</a:t>
            </a:r>
            <a:b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  <a:t>Косметика,                                              Парфуми, дезодорант</a:t>
            </a:r>
            <a:b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  <a:t>Канцелярія                                              Ремінь, сумка, портмоне</a:t>
            </a:r>
            <a:b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  <a:t>Взуття                                                      Ручка, олівець, пензлик</a:t>
            </a:r>
            <a:b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  <a:t>Дитячий одяг                                          Тіні для повік, помада</a:t>
            </a:r>
            <a:b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  <a:t>Побутова техніка                                   Чепчик, повзунки, пелюшка</a:t>
            </a:r>
            <a:b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  <a:t>Господарські товари                              Холодильник, пральна машина</a:t>
            </a:r>
            <a:b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</a:br>
            <a:endParaRPr lang="ru-RU" altLang="ru-RU" sz="1800">
              <a:latin typeface="Constantia" panose="02030602050306030303" pitchFamily="18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4185920" y="2743200"/>
            <a:ext cx="2763520" cy="853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39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2984500" y="1196975"/>
            <a:ext cx="61928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2AE5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Зєднайте види товарів з назвою відділу, поставте стрілки</a:t>
            </a:r>
            <a:endParaRPr lang="ru-RU" altLang="ru-RU" sz="2800" b="1">
              <a:solidFill>
                <a:srgbClr val="32AE51"/>
              </a:solidFill>
              <a:latin typeface="Arial" panose="020B0604020202020204" pitchFamily="34" charset="0"/>
            </a:endParaRPr>
          </a:p>
        </p:txBody>
      </p:sp>
      <p:sp>
        <p:nvSpPr>
          <p:cNvPr id="32771" name="Подзаголовок 2"/>
          <p:cNvSpPr txBox="1">
            <a:spLocks/>
          </p:cNvSpPr>
          <p:nvPr/>
        </p:nvSpPr>
        <p:spPr bwMode="auto">
          <a:xfrm>
            <a:off x="2984500" y="2276475"/>
            <a:ext cx="6999288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uk-UA" altLang="ru-RU" sz="1800" b="1" dirty="0">
                <a:latin typeface="Times New Roman" panose="02020603050405020304" pitchFamily="18" charset="0"/>
                <a:cs typeface="Calibri" panose="020F0502020204030204" pitchFamily="34" charset="0"/>
              </a:rPr>
              <a:t>Відділи                          Стрілки                       Товари</a:t>
            </a: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Парфумерія                                             Піджак, майка, штани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Чоловічий одяг                                       Кросівки, туфлі, сандалі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Галантерея                                              Мило, зубна паста, шампунь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Косметика,                                              Парфуми, дезодорант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Канцелярія                                              Ремінь, сумка, портмоне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Взуття                                                      Ручка, олівець, пензлик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Дитячий одяг                                          Тіні для повік, помада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Побутова техніка                                   Чепчик, повзунки, пелюшка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Господарські товари                              Холодильник, пральна машина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endParaRPr lang="ru-RU" altLang="ru-RU" sz="1800" dirty="0">
              <a:latin typeface="Constantia" panose="02030602050306030303" pitchFamily="18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4246880" y="2763520"/>
            <a:ext cx="2641600" cy="853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4602480" y="2763520"/>
            <a:ext cx="2286000" cy="345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658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2984500" y="1196975"/>
            <a:ext cx="61928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2AE5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Зєднайте види товарів з назвою відділу, поставте стрілки</a:t>
            </a:r>
            <a:endParaRPr lang="ru-RU" altLang="ru-RU" sz="2800" b="1">
              <a:solidFill>
                <a:srgbClr val="32AE51"/>
              </a:solidFill>
              <a:latin typeface="Arial" panose="020B0604020202020204" pitchFamily="34" charset="0"/>
            </a:endParaRPr>
          </a:p>
        </p:txBody>
      </p:sp>
      <p:sp>
        <p:nvSpPr>
          <p:cNvPr id="32771" name="Подзаголовок 2"/>
          <p:cNvSpPr txBox="1">
            <a:spLocks/>
          </p:cNvSpPr>
          <p:nvPr/>
        </p:nvSpPr>
        <p:spPr bwMode="auto">
          <a:xfrm>
            <a:off x="2984500" y="2276475"/>
            <a:ext cx="6999288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uk-UA" altLang="ru-RU" sz="1800" b="1" dirty="0">
                <a:latin typeface="Times New Roman" panose="02020603050405020304" pitchFamily="18" charset="0"/>
                <a:cs typeface="Calibri" panose="020F0502020204030204" pitchFamily="34" charset="0"/>
              </a:rPr>
              <a:t>Відділи                          Стрілки                       Товари</a:t>
            </a: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Парфумерія                                             Піджак, майка, штани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Чоловічий одяг                                       Кросівки, туфлі, сандалі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Галантерея                                              Мило, зубна паста, шампунь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Косметика,                                              Парфуми, дезодорант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Канцелярія                                              Ремінь, сумка, портмоне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Взуття                                                      Ручка, олівець, пензлик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Дитячий одяг                                          Тіні для повік, помада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Побутова техніка                                   Чепчик, повзунки, пелюшка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Господарські товари                              Холодильник, пральна машина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endParaRPr lang="ru-RU" altLang="ru-RU" sz="1800" dirty="0">
              <a:latin typeface="Constantia" panose="02030602050306030303" pitchFamily="18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4246880" y="2763520"/>
            <a:ext cx="2641600" cy="853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4602480" y="2763520"/>
            <a:ext cx="2286000" cy="345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>
            <a:off x="4175760" y="3312160"/>
            <a:ext cx="2885440" cy="589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34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2984500" y="1196975"/>
            <a:ext cx="61928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2AE5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Зєднайте види товарів з назвою відділу, поставте стрілки</a:t>
            </a:r>
            <a:endParaRPr lang="ru-RU" altLang="ru-RU" sz="2800" b="1">
              <a:solidFill>
                <a:srgbClr val="32AE51"/>
              </a:solidFill>
              <a:latin typeface="Arial" panose="020B0604020202020204" pitchFamily="34" charset="0"/>
            </a:endParaRPr>
          </a:p>
        </p:txBody>
      </p:sp>
      <p:sp>
        <p:nvSpPr>
          <p:cNvPr id="32771" name="Подзаголовок 2"/>
          <p:cNvSpPr txBox="1">
            <a:spLocks/>
          </p:cNvSpPr>
          <p:nvPr/>
        </p:nvSpPr>
        <p:spPr bwMode="auto">
          <a:xfrm>
            <a:off x="2984500" y="2276475"/>
            <a:ext cx="6999288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uk-UA" altLang="ru-RU" sz="1800" b="1" dirty="0">
                <a:latin typeface="Times New Roman" panose="02020603050405020304" pitchFamily="18" charset="0"/>
                <a:cs typeface="Calibri" panose="020F0502020204030204" pitchFamily="34" charset="0"/>
              </a:rPr>
              <a:t>Відділи                          Стрілки                       Товари</a:t>
            </a: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Парфумерія                                             Піджак, майка, штани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Чоловічий одяг                                       Кросівки, туфлі, сандалі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Галантерея                                              Мило, зубна паста, шампунь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Косметика,                                              Парфуми, дезодорант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Канцелярія                                              Ремінь, сумка, портмоне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Взуття                                                      Ручка, олівець, пензлик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Дитячий одяг                                          Тіні для повік, помада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Побутова техніка                                   Чепчик, повзунки, пелюшка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Господарські товари                              Холодильник, пральна машина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endParaRPr lang="ru-RU" altLang="ru-RU" sz="1800" dirty="0">
              <a:latin typeface="Constantia" panose="02030602050306030303" pitchFamily="18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4246880" y="2763520"/>
            <a:ext cx="2641600" cy="853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4602480" y="2763520"/>
            <a:ext cx="2286000" cy="345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>
            <a:off x="4175760" y="3312160"/>
            <a:ext cx="2885440" cy="589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084320" y="3616960"/>
            <a:ext cx="2976880" cy="721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58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2984500" y="1196975"/>
            <a:ext cx="61928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2AE5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Зєднайте види товарів з назвою відділу, поставте стрілки</a:t>
            </a:r>
            <a:endParaRPr lang="ru-RU" altLang="ru-RU" sz="2800" b="1">
              <a:solidFill>
                <a:srgbClr val="32AE51"/>
              </a:solidFill>
              <a:latin typeface="Arial" panose="020B0604020202020204" pitchFamily="34" charset="0"/>
            </a:endParaRPr>
          </a:p>
        </p:txBody>
      </p:sp>
      <p:sp>
        <p:nvSpPr>
          <p:cNvPr id="32771" name="Подзаголовок 2"/>
          <p:cNvSpPr txBox="1">
            <a:spLocks/>
          </p:cNvSpPr>
          <p:nvPr/>
        </p:nvSpPr>
        <p:spPr bwMode="auto">
          <a:xfrm>
            <a:off x="2984500" y="2276475"/>
            <a:ext cx="6999288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uk-UA" altLang="ru-RU" sz="1800" b="1" dirty="0">
                <a:latin typeface="Times New Roman" panose="02020603050405020304" pitchFamily="18" charset="0"/>
                <a:cs typeface="Calibri" panose="020F0502020204030204" pitchFamily="34" charset="0"/>
              </a:rPr>
              <a:t>Відділи                          Стрілки                       Товари</a:t>
            </a: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Парфумерія                                             Піджак, майка, штани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Чоловічий одяг                                       Кросівки, туфлі, сандалі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Галантерея                                              Мило, зубна паста, шампунь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Косметика,                                              Парфуми, дезодорант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Канцелярія                                              Ремінь, сумка, портмоне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Взуття                                                      Ручка, олівець, пензлик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Дитячий одяг                                          Тіні для повік, помада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Побутова техніка                                   Чепчик, повзунки, пелюшка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Господарські товари                              Холодильник, пральна машина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endParaRPr lang="ru-RU" altLang="ru-RU" sz="1800" dirty="0">
              <a:latin typeface="Constantia" panose="02030602050306030303" pitchFamily="18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4246880" y="2763520"/>
            <a:ext cx="2641600" cy="853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4602480" y="2763520"/>
            <a:ext cx="2286000" cy="345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>
            <a:off x="4175760" y="3312160"/>
            <a:ext cx="2885440" cy="589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084320" y="3616960"/>
            <a:ext cx="2976880" cy="721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4175760" y="3901440"/>
            <a:ext cx="2712720" cy="25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0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2984500" y="1196975"/>
            <a:ext cx="61928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2AE5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Зєднайте види товарів з назвою відділу, поставте стрілки</a:t>
            </a:r>
            <a:endParaRPr lang="ru-RU" altLang="ru-RU" sz="2800" b="1">
              <a:solidFill>
                <a:srgbClr val="32AE51"/>
              </a:solidFill>
              <a:latin typeface="Arial" panose="020B0604020202020204" pitchFamily="34" charset="0"/>
            </a:endParaRPr>
          </a:p>
        </p:txBody>
      </p:sp>
      <p:sp>
        <p:nvSpPr>
          <p:cNvPr id="32771" name="Подзаголовок 2"/>
          <p:cNvSpPr txBox="1">
            <a:spLocks/>
          </p:cNvSpPr>
          <p:nvPr/>
        </p:nvSpPr>
        <p:spPr bwMode="auto">
          <a:xfrm>
            <a:off x="2984500" y="2276475"/>
            <a:ext cx="6999288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uk-UA" altLang="ru-RU" sz="1800" b="1" dirty="0">
                <a:latin typeface="Times New Roman" panose="02020603050405020304" pitchFamily="18" charset="0"/>
                <a:cs typeface="Calibri" panose="020F0502020204030204" pitchFamily="34" charset="0"/>
              </a:rPr>
              <a:t>Відділи                          Стрілки                       Товари</a:t>
            </a: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Парфумерія                                             Піджак, майка, штани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Чоловічий одяг                                       Кросівки, туфлі, сандалі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Галантерея                                              Мило, зубна паста, шампунь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Косметика,                                              Парфуми, дезодорант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Канцелярія                                              Ремінь, сумка, портмоне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Взуття                                                      Ручка, олівець, пензлик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Дитячий одяг                                          Тіні для повік, помада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Побутова техніка                                   Чепчик, повзунки, пелюшка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Господарські товари                              Холодильник, пральна машина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endParaRPr lang="ru-RU" altLang="ru-RU" sz="1800" dirty="0">
              <a:latin typeface="Constantia" panose="02030602050306030303" pitchFamily="18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4246880" y="2763520"/>
            <a:ext cx="2641600" cy="853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4602480" y="2763520"/>
            <a:ext cx="2286000" cy="345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>
            <a:off x="4175760" y="3312160"/>
            <a:ext cx="2885440" cy="589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084320" y="3616960"/>
            <a:ext cx="2976880" cy="721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4175760" y="3901440"/>
            <a:ext cx="2712720" cy="25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3698240" y="3017520"/>
            <a:ext cx="3362960" cy="11379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625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6"/>
          <p:cNvSpPr>
            <a:spLocks noChangeArrowheads="1"/>
          </p:cNvSpPr>
          <p:nvPr/>
        </p:nvSpPr>
        <p:spPr bwMode="auto">
          <a:xfrm>
            <a:off x="4034125" y="1657351"/>
            <a:ext cx="4075112" cy="10795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>
            <a:solidFill>
              <a:srgbClr val="F79646"/>
            </a:solidFill>
            <a:round/>
            <a:headEnd/>
            <a:tailEnd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Промислові магазини</a:t>
            </a:r>
            <a:endParaRPr lang="uk-UA" altLang="ru-RU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7"/>
          <p:cNvSpPr>
            <a:spLocks noChangeArrowheads="1"/>
          </p:cNvSpPr>
          <p:nvPr/>
        </p:nvSpPr>
        <p:spPr bwMode="auto">
          <a:xfrm>
            <a:off x="2595564" y="3487739"/>
            <a:ext cx="2884487" cy="202247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>
            <a:solidFill>
              <a:srgbClr val="F79646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uk-UA" altLang="ru-RU" sz="3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Універсальні </a:t>
            </a:r>
            <a:r>
              <a:rPr lang="uk-UA" altLang="ru-RU" sz="3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«МЕТРО»</a:t>
            </a:r>
            <a:endParaRPr lang="uk-UA" alt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8"/>
          <p:cNvSpPr>
            <a:spLocks noChangeArrowheads="1"/>
          </p:cNvSpPr>
          <p:nvPr/>
        </p:nvSpPr>
        <p:spPr bwMode="auto">
          <a:xfrm>
            <a:off x="6600826" y="3494089"/>
            <a:ext cx="2676525" cy="20161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>
            <a:solidFill>
              <a:srgbClr val="F79646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uk-UA" alt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Спеціалізовані  </a:t>
            </a:r>
            <a:r>
              <a:rPr lang="uk-UA" altLang="ru-RU" sz="20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uk-UA" alt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Книжковий клуб</a:t>
            </a:r>
            <a:r>
              <a:rPr lang="uk-UA" altLang="ru-RU" sz="20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uk-UA" alt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uk-UA" altLang="ru-RU" sz="20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uk-UA" alt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Алло</a:t>
            </a:r>
            <a:r>
              <a:rPr lang="uk-UA" altLang="ru-RU" sz="20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uk-UA" alt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uk-UA" altLang="ru-RU" sz="20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uk-UA" altLang="ru-RU" sz="20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Міда</a:t>
            </a:r>
            <a:r>
              <a:rPr lang="uk-UA" altLang="ru-RU" sz="20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uk-UA" alt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uk-UA" altLang="ru-RU" sz="20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uk-UA" alt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Будинок меблів</a:t>
            </a:r>
            <a:r>
              <a:rPr lang="uk-UA" altLang="ru-RU" sz="20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lang="uk-UA" alt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4059239" y="2852739"/>
            <a:ext cx="847725" cy="4095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6900864" y="2909889"/>
            <a:ext cx="1038225" cy="3524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3" name="Rectangle 6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9224" name="Rectangle 10"/>
          <p:cNvSpPr>
            <a:spLocks noChangeArrowheads="1"/>
          </p:cNvSpPr>
          <p:nvPr/>
        </p:nvSpPr>
        <p:spPr bwMode="auto">
          <a:xfrm>
            <a:off x="1524001" y="-204519"/>
            <a:ext cx="18473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panose="020B0604020202020204" pitchFamily="34" charset="0"/>
              </a:rPr>
              <a:t/>
            </a:r>
            <a:br>
              <a:rPr lang="ru-RU" altLang="ru-RU" sz="800">
                <a:latin typeface="Arial" panose="020B0604020202020204" pitchFamily="34" charset="0"/>
              </a:rPr>
            </a:br>
            <a:endParaRPr lang="ru-RU" altLang="ru-RU" sz="180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altLang="ru-RU" sz="80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39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2984500" y="1196975"/>
            <a:ext cx="61928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2AE5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Зєднайте види товарів з назвою відділу, поставте стрілки</a:t>
            </a:r>
            <a:endParaRPr lang="ru-RU" altLang="ru-RU" sz="2800" b="1">
              <a:solidFill>
                <a:srgbClr val="32AE51"/>
              </a:solidFill>
              <a:latin typeface="Arial" panose="020B0604020202020204" pitchFamily="34" charset="0"/>
            </a:endParaRPr>
          </a:p>
        </p:txBody>
      </p:sp>
      <p:sp>
        <p:nvSpPr>
          <p:cNvPr id="32771" name="Подзаголовок 2"/>
          <p:cNvSpPr txBox="1">
            <a:spLocks/>
          </p:cNvSpPr>
          <p:nvPr/>
        </p:nvSpPr>
        <p:spPr bwMode="auto">
          <a:xfrm>
            <a:off x="2984500" y="2276475"/>
            <a:ext cx="6999288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uk-UA" altLang="ru-RU" sz="1800" b="1" dirty="0">
                <a:latin typeface="Times New Roman" panose="02020603050405020304" pitchFamily="18" charset="0"/>
                <a:cs typeface="Calibri" panose="020F0502020204030204" pitchFamily="34" charset="0"/>
              </a:rPr>
              <a:t>Відділи                          Стрілки                       Товари</a:t>
            </a: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Парфумерія                                             Піджак, майка, штани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Чоловічий одяг                                       Кросівки, туфлі, сандалі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Галантерея                                              Мило, зубна паста, шампунь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Косметика,                                              Парфуми, дезодорант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Канцелярія                                              Ремінь, сумка, портмоне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Взуття                                                      Ручка, олівець, пензлик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Дитячий одяг                                          Тіні для повік, помада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Побутова техніка                                   Чепчик, повзунки, пелюшка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Господарські товари                              Холодильник, пральна машина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endParaRPr lang="ru-RU" altLang="ru-RU" sz="1800" dirty="0">
              <a:latin typeface="Constantia" panose="02030602050306030303" pitchFamily="18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4246880" y="2763520"/>
            <a:ext cx="2641600" cy="853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4602480" y="2763520"/>
            <a:ext cx="2286000" cy="345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>
            <a:off x="4175760" y="3312160"/>
            <a:ext cx="2885440" cy="589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084320" y="3616960"/>
            <a:ext cx="2976880" cy="721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4175760" y="3901440"/>
            <a:ext cx="2712720" cy="25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3698240" y="3017520"/>
            <a:ext cx="3362960" cy="11379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399280" y="4439920"/>
            <a:ext cx="2661920" cy="274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271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2984500" y="1196975"/>
            <a:ext cx="61928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2AE5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Зєднайте види товарів з назвою відділу, поставте стрілки</a:t>
            </a:r>
            <a:endParaRPr lang="ru-RU" altLang="ru-RU" sz="2800" b="1">
              <a:solidFill>
                <a:srgbClr val="32AE51"/>
              </a:solidFill>
              <a:latin typeface="Arial" panose="020B0604020202020204" pitchFamily="34" charset="0"/>
            </a:endParaRPr>
          </a:p>
        </p:txBody>
      </p:sp>
      <p:sp>
        <p:nvSpPr>
          <p:cNvPr id="32771" name="Подзаголовок 2"/>
          <p:cNvSpPr txBox="1">
            <a:spLocks/>
          </p:cNvSpPr>
          <p:nvPr/>
        </p:nvSpPr>
        <p:spPr bwMode="auto">
          <a:xfrm>
            <a:off x="2984500" y="2276475"/>
            <a:ext cx="6999288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uk-UA" altLang="ru-RU" sz="1800" b="1" dirty="0">
                <a:latin typeface="Times New Roman" panose="02020603050405020304" pitchFamily="18" charset="0"/>
                <a:cs typeface="Calibri" panose="020F0502020204030204" pitchFamily="34" charset="0"/>
              </a:rPr>
              <a:t>Відділи                          Стрілки                       Товари</a:t>
            </a: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Парфумерія                                             Піджак, майка, штани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Чоловічий одяг                                       Кросівки, туфлі, сандалі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Галантерея                                              Мило, зубна паста, шампунь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Косметика,                                              Парфуми, дезодорант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Канцелярія                                              Ремінь, сумка, портмоне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Взуття                                                      Ручка, олівець, пензлик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Дитячий одяг                                          Тіні для повік, помада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Побутова техніка                                   Чепчик, повзунки, пелюшка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  <a:t>Господарські товари                              Холодильник, пральна машина</a:t>
            </a:r>
            <a:br>
              <a:rPr lang="uk-UA" altLang="ru-RU" sz="18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endParaRPr lang="ru-RU" altLang="ru-RU" sz="1800" dirty="0">
              <a:latin typeface="Constantia" panose="02030602050306030303" pitchFamily="18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4246880" y="2763520"/>
            <a:ext cx="2641600" cy="853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4602480" y="2763520"/>
            <a:ext cx="2286000" cy="345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>
            <a:off x="4175760" y="3312160"/>
            <a:ext cx="2885440" cy="589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084320" y="3616960"/>
            <a:ext cx="2976880" cy="721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4175760" y="3901440"/>
            <a:ext cx="2712720" cy="25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3698240" y="3017520"/>
            <a:ext cx="3362960" cy="11379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399280" y="4439920"/>
            <a:ext cx="2661920" cy="274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724400" y="4714240"/>
            <a:ext cx="2164080" cy="213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00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1"/>
          <p:cNvSpPr txBox="1">
            <a:spLocks noChangeArrowheads="1"/>
          </p:cNvSpPr>
          <p:nvPr/>
        </p:nvSpPr>
        <p:spPr bwMode="auto">
          <a:xfrm>
            <a:off x="2984500" y="1196975"/>
            <a:ext cx="61928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2AE51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Зєднайте види товарів з назвою відділу, поставте стрілки</a:t>
            </a:r>
            <a:endParaRPr lang="ru-RU" altLang="ru-RU" sz="2800" b="1">
              <a:solidFill>
                <a:srgbClr val="32AE51"/>
              </a:solidFill>
              <a:latin typeface="Arial" panose="020B0604020202020204" pitchFamily="34" charset="0"/>
            </a:endParaRPr>
          </a:p>
        </p:txBody>
      </p:sp>
      <p:sp>
        <p:nvSpPr>
          <p:cNvPr id="33795" name="Подзаголовок 2"/>
          <p:cNvSpPr txBox="1">
            <a:spLocks/>
          </p:cNvSpPr>
          <p:nvPr/>
        </p:nvSpPr>
        <p:spPr bwMode="auto">
          <a:xfrm>
            <a:off x="2984500" y="2276475"/>
            <a:ext cx="6999288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uk-UA" altLang="ru-RU" sz="1800" b="1">
                <a:latin typeface="Times New Roman" panose="02020603050405020304" pitchFamily="18" charset="0"/>
                <a:cs typeface="Calibri" panose="020F0502020204030204" pitchFamily="34" charset="0"/>
              </a:rPr>
              <a:t>Відділи                          Стрілки                       Товари</a:t>
            </a:r>
            <a: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  <a:t>Парфумерія                                             Піджак, майка, штани</a:t>
            </a:r>
            <a:b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  <a:t>Чоловічий одяг                                       Кросівки, туфлі, сандалі</a:t>
            </a:r>
            <a:b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  <a:t>Галантерея                                              Мило, зубна паста, шампунь</a:t>
            </a:r>
            <a:b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  <a:t>Косметика,                                              Парфуми, дезодорант</a:t>
            </a:r>
            <a:b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  <a:t>Канцелярія                                              Ремінь, сумка, портмоне</a:t>
            </a:r>
            <a:b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  <a:t>Взуття                                                      Ручка, олівець, пензлик</a:t>
            </a:r>
            <a:b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  <a:t>Дитячий одяг                                          Тіні для повік, помада</a:t>
            </a:r>
            <a:b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  <a:t>Побутова техніка                                   Чепчик, повзунки, пелюшка</a:t>
            </a:r>
            <a:b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  <a:t>Господарські товари                              Холодильник, пральна машина</a:t>
            </a:r>
            <a:br>
              <a:rPr lang="uk-UA" altLang="ru-RU" sz="1800">
                <a:latin typeface="Times New Roman" panose="02020603050405020304" pitchFamily="18" charset="0"/>
                <a:cs typeface="Calibri" panose="020F0502020204030204" pitchFamily="34" charset="0"/>
              </a:rPr>
            </a:br>
            <a:endParaRPr lang="ru-RU" altLang="ru-RU" sz="1800">
              <a:latin typeface="Constantia" panose="02030602050306030303" pitchFamily="18" charset="0"/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4800601" y="2781300"/>
            <a:ext cx="1871663" cy="7191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 flipV="1">
            <a:off x="4800601" y="2781300"/>
            <a:ext cx="1871663" cy="1793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4800601" y="3284539"/>
            <a:ext cx="1871663" cy="5048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4800601" y="3536950"/>
            <a:ext cx="1871663" cy="7556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800601" y="3789364"/>
            <a:ext cx="1871663" cy="2873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4800601" y="2960688"/>
            <a:ext cx="1871663" cy="11160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800601" y="4292601"/>
            <a:ext cx="1871663" cy="3603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4943475" y="4652964"/>
            <a:ext cx="1728788" cy="2889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5232401" y="3284538"/>
            <a:ext cx="1439863" cy="16573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54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Визначте</a:t>
            </a:r>
            <a:r>
              <a:rPr lang="ru-RU" alt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порядок </a:t>
            </a:r>
            <a:r>
              <a:rPr lang="ru-RU" altLang="ru-RU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купівлі</a:t>
            </a:r>
            <a:r>
              <a:rPr lang="ru-RU" alt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товару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2351089" y="2205038"/>
            <a:ext cx="7921625" cy="319246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ru-RU" altLang="ru-RU" sz="27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altLang="ru-RU" sz="27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Заздалегідь подумай, що би ти хотів купити.</a:t>
            </a:r>
            <a:br>
              <a:rPr lang="ru-RU" altLang="ru-RU" sz="27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7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altLang="ru-RU" sz="27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Запитай продавця про якість товару, про    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ru-RU" altLang="ru-RU" sz="27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терміни гарантії.</a:t>
            </a:r>
            <a:br>
              <a:rPr lang="ru-RU" altLang="ru-RU" sz="27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7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altLang="ru-RU" sz="27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Розглянь товар на вітрині, зверни увагу на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ru-RU" altLang="ru-RU" sz="27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вартість.</a:t>
            </a:r>
            <a:br>
              <a:rPr lang="ru-RU" altLang="ru-RU" sz="27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altLang="ru-RU" sz="27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altLang="ru-RU" sz="27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Візьми чек, перевір по ньому здачу.</a:t>
            </a:r>
            <a:br>
              <a:rPr lang="ru-RU" altLang="ru-RU" sz="27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altLang="ru-RU" sz="27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ru-RU" altLang="ru-RU" sz="27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Звернися до продавця з проханням показати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ru-RU" altLang="ru-RU" sz="27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товар.</a:t>
            </a:r>
            <a:br>
              <a:rPr lang="ru-RU" altLang="ru-RU" sz="27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7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altLang="ru-RU" sz="27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Поклади чек на зберігання.</a:t>
            </a:r>
            <a:br>
              <a:rPr lang="ru-RU" altLang="ru-RU" sz="27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7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altLang="ru-RU" sz="27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Оплати покупку.</a:t>
            </a:r>
          </a:p>
        </p:txBody>
      </p:sp>
    </p:spTree>
    <p:extLst>
      <p:ext uri="{BB962C8B-B14F-4D97-AF65-F5344CB8AC3E}">
        <p14:creationId xmlns:p14="http://schemas.microsoft.com/office/powerpoint/2010/main" val="14993474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Визначте</a:t>
            </a:r>
            <a:r>
              <a:rPr lang="ru-RU" alt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порядок </a:t>
            </a:r>
            <a:r>
              <a:rPr lang="ru-RU" altLang="ru-RU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купівлі</a:t>
            </a:r>
            <a:r>
              <a:rPr lang="ru-RU" alt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товару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891541" y="1455420"/>
            <a:ext cx="9381174" cy="3942080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ru-RU" altLang="ru-RU" sz="27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Заздалегідь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подумай,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би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хотів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купити</a:t>
            </a:r>
            <a:r>
              <a:rPr lang="ru-RU" altLang="ru-RU" sz="27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7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Запитай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продавця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якість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товару, про    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терміни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гарантії</a:t>
            </a:r>
            <a:r>
              <a:rPr lang="ru-RU" altLang="ru-RU" sz="27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uk-UA" altLang="ru-RU" sz="27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Звернися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продавця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проханням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показати</a:t>
            </a:r>
            <a:endParaRPr lang="ru-RU" altLang="ru-RU" sz="27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товар</a:t>
            </a:r>
            <a:r>
              <a:rPr lang="ru-RU" altLang="ru-RU" sz="27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7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Розглянь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товар на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вітрині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зверни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увагу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вартість</a:t>
            </a:r>
            <a:r>
              <a:rPr lang="ru-RU" altLang="ru-RU" sz="27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ru-RU" altLang="ru-RU" sz="27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Оплати покупку.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altLang="ru-RU" sz="27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Візьми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чек,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перевір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ньому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здачу</a:t>
            </a:r>
            <a:r>
              <a:rPr lang="ru-RU" altLang="ru-RU" sz="27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7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altLang="ru-RU" sz="27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Поклади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чек на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зберігання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altLang="ru-RU" sz="27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0892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Визначте</a:t>
            </a:r>
            <a:r>
              <a:rPr lang="ru-RU" alt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порядок </a:t>
            </a:r>
            <a:r>
              <a:rPr lang="ru-RU" altLang="ru-RU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купівлі</a:t>
            </a:r>
            <a:r>
              <a:rPr lang="ru-RU" alt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товару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891541" y="1455420"/>
            <a:ext cx="9381174" cy="3942080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ru-RU" altLang="ru-RU" sz="27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Заздалегідь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подумай,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би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хотів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купити</a:t>
            </a:r>
            <a:r>
              <a:rPr lang="ru-RU" altLang="ru-RU" sz="27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7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Запитай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продавця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якість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товару, про    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терміни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гарантії</a:t>
            </a:r>
            <a:r>
              <a:rPr lang="ru-RU" altLang="ru-RU" sz="27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uk-UA" altLang="ru-RU" sz="27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Звернися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продавця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проханням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показати</a:t>
            </a:r>
            <a:endParaRPr lang="ru-RU" altLang="ru-RU" sz="27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товар</a:t>
            </a:r>
            <a:r>
              <a:rPr lang="ru-RU" altLang="ru-RU" sz="27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7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Розглянь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товар на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вітрині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зверни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увагу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вартість</a:t>
            </a:r>
            <a:r>
              <a:rPr lang="ru-RU" altLang="ru-RU" sz="27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ru-RU" altLang="ru-RU" sz="27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Оплати покупку.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altLang="ru-RU" sz="27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Візьми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чек,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перевір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ньому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здачу</a:t>
            </a:r>
            <a:r>
              <a:rPr lang="ru-RU" altLang="ru-RU" sz="27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7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altLang="ru-RU" sz="27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Поклади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чек на </a:t>
            </a:r>
            <a:r>
              <a:rPr lang="ru-RU" altLang="ru-RU" sz="2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зберігання</a:t>
            </a:r>
            <a: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u-RU" altLang="ru-RU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altLang="ru-RU" sz="27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7876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4347" y="758497"/>
            <a:ext cx="9972136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</a:pP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УНІВЕРСАМ-універсальний магазин.</a:t>
            </a:r>
            <a:r>
              <a:rPr lang="uk-UA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Великий магазин з </a:t>
            </a:r>
            <a:r>
              <a:rPr lang="ru-RU" altLang="ru-RU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самообслуговуванням</a:t>
            </a:r>
            <a:r>
              <a:rPr lang="ru-RU" altLang="ru-RU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ru-RU" altLang="ru-RU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який</a:t>
            </a:r>
            <a:r>
              <a:rPr lang="ru-RU" altLang="ru-RU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altLang="ru-RU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має</a:t>
            </a:r>
            <a:r>
              <a:rPr lang="ru-RU" altLang="ru-RU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br>
              <a:rPr lang="ru-RU" altLang="ru-RU" sz="24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altLang="ru-RU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продуктовий</a:t>
            </a:r>
            <a:r>
              <a:rPr lang="ru-RU" altLang="ru-RU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ru-RU" altLang="ru-RU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промтоварний</a:t>
            </a:r>
            <a:r>
              <a:rPr lang="ru-RU" altLang="ru-RU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ru-RU" altLang="ru-RU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господарський</a:t>
            </a:r>
            <a:r>
              <a:rPr lang="ru-RU" altLang="ru-RU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altLang="ru-RU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відділи</a:t>
            </a:r>
            <a:r>
              <a:rPr lang="ru-RU" altLang="ru-RU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. </a:t>
            </a:r>
            <a:br>
              <a:rPr lang="ru-RU" altLang="ru-RU" sz="24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altLang="ru-RU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Універсам</a:t>
            </a:r>
            <a:r>
              <a:rPr lang="ru-RU" altLang="ru-RU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altLang="ru-RU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має</a:t>
            </a:r>
            <a:r>
              <a:rPr lang="ru-RU" altLang="ru-RU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три </a:t>
            </a:r>
            <a:r>
              <a:rPr lang="ru-RU" altLang="ru-RU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торговельних</a:t>
            </a:r>
            <a:r>
              <a:rPr lang="ru-RU" altLang="ru-RU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altLang="ru-RU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зали-магазини</a:t>
            </a:r>
            <a:r>
              <a:rPr lang="ru-RU" altLang="ru-RU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:</a:t>
            </a:r>
            <a:br>
              <a:rPr lang="ru-RU" altLang="ru-RU" sz="24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altLang="ru-RU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altLang="ru-RU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промтоварний</a:t>
            </a:r>
            <a:r>
              <a:rPr lang="ru-RU" altLang="ru-RU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ru-RU" altLang="ru-RU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продуктовий</a:t>
            </a:r>
            <a:r>
              <a:rPr lang="ru-RU" altLang="ru-RU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і </a:t>
            </a:r>
            <a:r>
              <a:rPr lang="ru-RU" altLang="ru-RU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господарський</a:t>
            </a:r>
            <a:r>
              <a:rPr lang="ru-RU" altLang="ru-RU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. </a:t>
            </a:r>
            <a:br>
              <a:rPr lang="ru-RU" altLang="ru-RU" sz="2400" dirty="0">
                <a:latin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altLang="ru-RU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В </a:t>
            </a:r>
            <a:r>
              <a:rPr lang="ru-RU" altLang="ru-RU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прейскуранті</a:t>
            </a:r>
            <a:r>
              <a:rPr lang="ru-RU" altLang="ru-RU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altLang="ru-RU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якого</a:t>
            </a:r>
            <a:r>
              <a:rPr lang="ru-RU" altLang="ru-RU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altLang="ru-RU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знаходиться</a:t>
            </a:r>
            <a:r>
              <a:rPr lang="ru-RU" altLang="ru-RU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широкий </a:t>
            </a:r>
            <a:r>
              <a:rPr lang="ru-RU" altLang="ru-RU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вибір</a:t>
            </a:r>
            <a:r>
              <a:rPr lang="ru-RU" altLang="ru-RU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altLang="ru-RU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товарів</a:t>
            </a:r>
            <a:r>
              <a:rPr lang="ru-RU" altLang="ru-RU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altLang="ru-RU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різних</a:t>
            </a:r>
            <a:r>
              <a:rPr lang="ru-RU" altLang="ru-RU" sz="2400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altLang="ru-RU" sz="2400" dirty="0" err="1">
                <a:latin typeface="Times New Roman" panose="02020603050405020304" pitchFamily="18" charset="0"/>
                <a:cs typeface="Calibri" panose="020F0502020204030204" pitchFamily="34" charset="0"/>
              </a:rPr>
              <a:t>категорій</a:t>
            </a:r>
            <a:endParaRPr lang="ru-RU" altLang="ru-RU" sz="2400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622" y="3227421"/>
            <a:ext cx="4500000" cy="29897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7993" y="3227421"/>
            <a:ext cx="3738160" cy="298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6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1"/>
          <p:cNvSpPr>
            <a:spLocks noChangeArrowheads="1"/>
          </p:cNvSpPr>
          <p:nvPr/>
        </p:nvSpPr>
        <p:spPr bwMode="auto">
          <a:xfrm>
            <a:off x="2782888" y="1557339"/>
            <a:ext cx="6553200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універсаму діє сьогодні в інших типах сучасних магазинів, це — </a:t>
            </a:r>
            <a:r>
              <a:rPr lang="ru-RU" altLang="ru-RU" sz="3200" u="sng">
                <a:latin typeface="Times New Roman" panose="02020603050405020304" pitchFamily="18" charset="0"/>
                <a:cs typeface="Times New Roman" panose="02020603050405020304" pitchFamily="18" charset="0"/>
                <a:hlinkClick r:id="rId2" tooltip="Супермаркет"/>
              </a:rPr>
              <a:t>«супермаркет»</a:t>
            </a:r>
            <a:r>
              <a:rPr lang="ru-RU" alt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altLang="ru-RU" sz="3200" u="sng">
                <a:latin typeface="Times New Roman" panose="02020603050405020304" pitchFamily="18" charset="0"/>
                <a:cs typeface="Times New Roman" panose="02020603050405020304" pitchFamily="18" charset="0"/>
                <a:hlinkClick r:id="rId3" tooltip="Гіпермаркет"/>
              </a:rPr>
              <a:t>«гіпермаркет»</a:t>
            </a:r>
            <a:r>
              <a:rPr lang="ru-RU" alt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 — відрізняються від універсаму зазвичай набагато більшими розмірами торгових площ і асортиментом товарів.</a:t>
            </a:r>
          </a:p>
        </p:txBody>
      </p:sp>
    </p:spTree>
    <p:extLst>
      <p:ext uri="{BB962C8B-B14F-4D97-AF65-F5344CB8AC3E}">
        <p14:creationId xmlns:p14="http://schemas.microsoft.com/office/powerpoint/2010/main" val="75730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29627" y="1375653"/>
            <a:ext cx="9426235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ВІДДІЛИ  ПРОДОВОЛЬЧОГО </a:t>
            </a:r>
          </a:p>
          <a:p>
            <a:pPr algn="ctr"/>
            <a:r>
              <a:rPr lang="ru-RU" altLang="ru-RU" sz="54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</a:t>
            </a:r>
            <a:r>
              <a:rPr lang="ru-RU" altLang="ru-RU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алу </a:t>
            </a:r>
            <a:r>
              <a:rPr lang="ru-RU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гіпермаркету</a:t>
            </a:r>
            <a:r>
              <a:rPr lang="ru-RU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54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</a:t>
            </a:r>
            <a:r>
              <a:rPr lang="ru-RU" sz="540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бо</a:t>
            </a:r>
            <a:r>
              <a:rPr lang="ru-RU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спеціалізованого</a:t>
            </a:r>
            <a:r>
              <a:rPr lang="ru-RU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магазину</a:t>
            </a:r>
            <a:endParaRPr lang="uk-UA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56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66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Головне </a:t>
            </a:r>
            <a:r>
              <a:rPr lang="ru-RU" altLang="ru-RU" sz="6600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вбрання</a:t>
            </a:r>
            <a:endParaRPr lang="ru-RU" altLang="ru-RU" sz="6600" dirty="0" smtClean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76485" y="1773054"/>
            <a:ext cx="7097688" cy="39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1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altLang="ru-RU" sz="54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Галантерея-</a:t>
            </a:r>
            <a:r>
              <a:rPr lang="ru-RU" altLang="ru-RU" sz="4000" dirty="0" smtClean="0">
                <a:solidFill>
                  <a:srgbClr val="CC0000"/>
                </a:solidFill>
              </a:rPr>
              <a:t/>
            </a:r>
            <a:br>
              <a:rPr lang="ru-RU" altLang="ru-RU" sz="4000" dirty="0" smtClean="0">
                <a:solidFill>
                  <a:srgbClr val="CC0000"/>
                </a:solidFill>
              </a:rPr>
            </a:br>
            <a:r>
              <a:rPr lang="ru-RU" altLang="ru-RU" sz="4000" dirty="0" smtClean="0">
                <a:solidFill>
                  <a:srgbClr val="CC0000"/>
                </a:solidFill>
              </a:rPr>
              <a:t> </a:t>
            </a:r>
            <a:r>
              <a:rPr lang="ru-RU" alt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дрібні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принадлежності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особистого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вжитку</a:t>
            </a:r>
            <a:endParaRPr lang="ru-RU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1" name="Picture 6" descr="кожа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594" y="1922780"/>
            <a:ext cx="8279999" cy="414000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417" y="1922780"/>
            <a:ext cx="5752223" cy="414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419" y="1922780"/>
            <a:ext cx="5399991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98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Одяг</a:t>
            </a:r>
            <a:endParaRPr lang="uk-UA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923890"/>
            <a:ext cx="4896000" cy="367200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21780" y="1923890"/>
            <a:ext cx="270421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5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</TotalTime>
  <Words>271</Words>
  <Application>Microsoft Office PowerPoint</Application>
  <PresentationFormat>Широкоэкранный</PresentationFormat>
  <Paragraphs>79</Paragraphs>
  <Slides>35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Light</vt:lpstr>
      <vt:lpstr>Constantia</vt:lpstr>
      <vt:lpstr>Times New Roman</vt:lpstr>
      <vt:lpstr>Wingdings</vt:lpstr>
      <vt:lpstr>Тема Office</vt:lpstr>
      <vt:lpstr>Тема уроку: Види магазинів, їх призначення.</vt:lpstr>
      <vt:lpstr>Магазини промислових товарів</vt:lpstr>
      <vt:lpstr>Презентация PowerPoint</vt:lpstr>
      <vt:lpstr>Презентация PowerPoint</vt:lpstr>
      <vt:lpstr>Презентация PowerPoint</vt:lpstr>
      <vt:lpstr>Презентация PowerPoint</vt:lpstr>
      <vt:lpstr>Головне вбрання</vt:lpstr>
      <vt:lpstr>Галантерея-  дрібні принадлежності особистого вжитку</vt:lpstr>
      <vt:lpstr>Одяг</vt:lpstr>
      <vt:lpstr>Взуття</vt:lpstr>
      <vt:lpstr>Парфумерія та косметика –  ароматні косметичні товари, гігієнічні освіжаючі засоби.</vt:lpstr>
      <vt:lpstr>Канцелярія –  товари для письма, малювання.</vt:lpstr>
      <vt:lpstr>Господарські товари</vt:lpstr>
      <vt:lpstr>Посуд</vt:lpstr>
      <vt:lpstr>Меблі</vt:lpstr>
      <vt:lpstr>Подарунки</vt:lpstr>
      <vt:lpstr>Тканини та фурнітура</vt:lpstr>
      <vt:lpstr>Сумки</vt:lpstr>
      <vt:lpstr>Спортивний</vt:lpstr>
      <vt:lpstr>Побутова техніка</vt:lpstr>
      <vt:lpstr>Електротовари та інструменти</vt:lpstr>
      <vt:lpstr>Телефони та інші гаджети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Визначте порядок купівлі товару</vt:lpstr>
      <vt:lpstr>Визначте порядок купівлі товару</vt:lpstr>
      <vt:lpstr>Визначте порядок купівлі товару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уроку: Види магазинів, їх призначення.</dc:title>
  <dc:creator>Наталья</dc:creator>
  <cp:lastModifiedBy>Наталья</cp:lastModifiedBy>
  <cp:revision>47</cp:revision>
  <dcterms:created xsi:type="dcterms:W3CDTF">2023-02-23T07:34:04Z</dcterms:created>
  <dcterms:modified xsi:type="dcterms:W3CDTF">2023-04-04T13:26:49Z</dcterms:modified>
</cp:coreProperties>
</file>